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8"/>
  </p:notesMasterIdLst>
  <p:sldIdLst>
    <p:sldId id="338" r:id="rId2"/>
    <p:sldId id="551" r:id="rId3"/>
    <p:sldId id="552" r:id="rId4"/>
    <p:sldId id="553" r:id="rId5"/>
    <p:sldId id="393" r:id="rId6"/>
    <p:sldId id="386" r:id="rId7"/>
    <p:sldId id="389" r:id="rId8"/>
    <p:sldId id="387" r:id="rId9"/>
    <p:sldId id="371" r:id="rId10"/>
    <p:sldId id="394" r:id="rId11"/>
    <p:sldId id="426" r:id="rId12"/>
    <p:sldId id="340" r:id="rId13"/>
    <p:sldId id="375" r:id="rId14"/>
    <p:sldId id="373" r:id="rId15"/>
    <p:sldId id="432" r:id="rId16"/>
    <p:sldId id="546" r:id="rId17"/>
    <p:sldId id="403" r:id="rId18"/>
    <p:sldId id="418" r:id="rId19"/>
    <p:sldId id="408" r:id="rId20"/>
    <p:sldId id="427" r:id="rId21"/>
    <p:sldId id="415" r:id="rId22"/>
    <p:sldId id="416" r:id="rId23"/>
    <p:sldId id="417" r:id="rId24"/>
    <p:sldId id="299" r:id="rId25"/>
    <p:sldId id="419" r:id="rId26"/>
    <p:sldId id="548" r:id="rId27"/>
    <p:sldId id="301" r:id="rId28"/>
    <p:sldId id="303" r:id="rId29"/>
    <p:sldId id="410" r:id="rId30"/>
    <p:sldId id="411" r:id="rId31"/>
    <p:sldId id="549" r:id="rId32"/>
    <p:sldId id="420" r:id="rId33"/>
    <p:sldId id="412" r:id="rId34"/>
    <p:sldId id="428" r:id="rId35"/>
    <p:sldId id="409" r:id="rId36"/>
    <p:sldId id="305" r:id="rId37"/>
    <p:sldId id="405" r:id="rId38"/>
    <p:sldId id="395" r:id="rId39"/>
    <p:sldId id="406" r:id="rId40"/>
    <p:sldId id="396" r:id="rId41"/>
    <p:sldId id="380" r:id="rId42"/>
    <p:sldId id="397" r:id="rId43"/>
    <p:sldId id="398" r:id="rId44"/>
    <p:sldId id="378" r:id="rId45"/>
    <p:sldId id="400" r:id="rId46"/>
    <p:sldId id="381" r:id="rId47"/>
    <p:sldId id="341" r:id="rId48"/>
    <p:sldId id="382" r:id="rId49"/>
    <p:sldId id="342" r:id="rId50"/>
    <p:sldId id="308" r:id="rId51"/>
    <p:sldId id="421" r:id="rId52"/>
    <p:sldId id="324" r:id="rId53"/>
    <p:sldId id="423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547" r:id="rId65"/>
    <p:sldId id="320" r:id="rId66"/>
    <p:sldId id="323" r:id="rId67"/>
    <p:sldId id="330" r:id="rId68"/>
    <p:sldId id="331" r:id="rId69"/>
    <p:sldId id="554" r:id="rId70"/>
    <p:sldId id="558" r:id="rId71"/>
    <p:sldId id="559" r:id="rId72"/>
    <p:sldId id="557" r:id="rId73"/>
    <p:sldId id="556" r:id="rId74"/>
    <p:sldId id="555" r:id="rId75"/>
    <p:sldId id="257" r:id="rId76"/>
    <p:sldId id="258" r:id="rId77"/>
    <p:sldId id="267" r:id="rId78"/>
    <p:sldId id="268" r:id="rId79"/>
    <p:sldId id="260" r:id="rId80"/>
    <p:sldId id="269" r:id="rId81"/>
    <p:sldId id="270" r:id="rId82"/>
    <p:sldId id="262" r:id="rId83"/>
    <p:sldId id="263" r:id="rId84"/>
    <p:sldId id="271" r:id="rId85"/>
    <p:sldId id="272" r:id="rId86"/>
    <p:sldId id="265" r:id="rId87"/>
    <p:sldId id="273" r:id="rId88"/>
    <p:sldId id="274" r:id="rId89"/>
    <p:sldId id="369" r:id="rId90"/>
    <p:sldId id="424" r:id="rId91"/>
    <p:sldId id="425" r:id="rId92"/>
    <p:sldId id="429" r:id="rId93"/>
    <p:sldId id="430" r:id="rId94"/>
    <p:sldId id="431" r:id="rId95"/>
    <p:sldId id="256" r:id="rId96"/>
    <p:sldId id="259" r:id="rId9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26" autoAdjust="0"/>
    <p:restoredTop sz="96929" autoAdjust="0"/>
  </p:normalViewPr>
  <p:slideViewPr>
    <p:cSldViewPr>
      <p:cViewPr varScale="1">
        <p:scale>
          <a:sx n="70" d="100"/>
          <a:sy n="70" d="100"/>
        </p:scale>
        <p:origin x="-167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1583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4" Type="http://schemas.openxmlformats.org/officeDocument/2006/relationships/image" Target="../media/image60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image" Target="../media/image61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4" Type="http://schemas.openxmlformats.org/officeDocument/2006/relationships/image" Target="../media/image66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4" Type="http://schemas.openxmlformats.org/officeDocument/2006/relationships/image" Target="../media/image77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="" xmlns:a16="http://schemas.microsoft.com/office/drawing/2014/main" id="{81B72A46-2F40-4694-97B6-6196C3480E6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8067" name="Rectangle 3">
            <a:extLst>
              <a:ext uri="{FF2B5EF4-FFF2-40B4-BE49-F238E27FC236}">
                <a16:creationId xmlns="" xmlns:a16="http://schemas.microsoft.com/office/drawing/2014/main" id="{916B8B9E-6FD3-40F1-87C9-A6BC0D431EF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7588" name="Rectangle 4">
            <a:extLst>
              <a:ext uri="{FF2B5EF4-FFF2-40B4-BE49-F238E27FC236}">
                <a16:creationId xmlns="" xmlns:a16="http://schemas.microsoft.com/office/drawing/2014/main" id="{D49AA4E2-7ED4-4827-AA9F-56C5E68D56F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9" name="Rectangle 5">
            <a:extLst>
              <a:ext uri="{FF2B5EF4-FFF2-40B4-BE49-F238E27FC236}">
                <a16:creationId xmlns="" xmlns:a16="http://schemas.microsoft.com/office/drawing/2014/main" id="{12E7FBA0-36FD-47C4-BF79-1C91A39C4D3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88070" name="Rectangle 6">
            <a:extLst>
              <a:ext uri="{FF2B5EF4-FFF2-40B4-BE49-F238E27FC236}">
                <a16:creationId xmlns="" xmlns:a16="http://schemas.microsoft.com/office/drawing/2014/main" id="{2A9DAD0A-15FD-4A41-BF13-447077B5573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8071" name="Rectangle 7">
            <a:extLst>
              <a:ext uri="{FF2B5EF4-FFF2-40B4-BE49-F238E27FC236}">
                <a16:creationId xmlns="" xmlns:a16="http://schemas.microsoft.com/office/drawing/2014/main" id="{B93F61F3-9690-44FE-AB56-696618FFE1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A72F9755-E30F-455F-A02F-43E10DA844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73927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="" xmlns:a16="http://schemas.microsoft.com/office/drawing/2014/main" id="{DA4850E7-DD4F-48BE-B2BF-5FE5561EC1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8B93E61-4E21-40AF-83B9-E6EA870B31F6}" type="slidenum">
              <a:rPr lang="ru-RU" altLang="ru-RU"/>
              <a:pPr eaLnBrk="1" hangingPunct="1">
                <a:spcBef>
                  <a:spcPct val="0"/>
                </a:spcBef>
              </a:pPr>
              <a:t>1</a:t>
            </a:fld>
            <a:endParaRPr lang="ru-RU" altLang="ru-RU"/>
          </a:p>
        </p:txBody>
      </p:sp>
      <p:sp>
        <p:nvSpPr>
          <p:cNvPr id="68611" name="Rectangle 2">
            <a:extLst>
              <a:ext uri="{FF2B5EF4-FFF2-40B4-BE49-F238E27FC236}">
                <a16:creationId xmlns="" xmlns:a16="http://schemas.microsoft.com/office/drawing/2014/main" id="{100AFC9B-1F2A-4529-AB16-D67D434F5D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="" xmlns:a16="http://schemas.microsoft.com/office/drawing/2014/main" id="{4B5204CD-FA93-4D97-B8CF-737DC27533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="" xmlns:a16="http://schemas.microsoft.com/office/drawing/2014/main" id="{D7D617A4-B1B4-42D1-A3BE-C0DF8C6E5B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28C8C9-B262-4ECF-A7C3-85BC93BA1FC1}" type="slidenum">
              <a:rPr lang="ru-RU" altLang="ru-RU"/>
              <a:pPr eaLnBrk="1" hangingPunct="1">
                <a:spcBef>
                  <a:spcPct val="0"/>
                </a:spcBef>
              </a:pPr>
              <a:t>50</a:t>
            </a:fld>
            <a:endParaRPr lang="ru-RU" altLang="ru-RU"/>
          </a:p>
        </p:txBody>
      </p:sp>
      <p:sp>
        <p:nvSpPr>
          <p:cNvPr id="77827" name="Rectangle 2">
            <a:extLst>
              <a:ext uri="{FF2B5EF4-FFF2-40B4-BE49-F238E27FC236}">
                <a16:creationId xmlns="" xmlns:a16="http://schemas.microsoft.com/office/drawing/2014/main" id="{DE3907CB-F22F-436D-B61D-7D6E128F31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>
            <a:extLst>
              <a:ext uri="{FF2B5EF4-FFF2-40B4-BE49-F238E27FC236}">
                <a16:creationId xmlns="" xmlns:a16="http://schemas.microsoft.com/office/drawing/2014/main" id="{9F7DA084-7030-4621-A8B2-07FDBAA68F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>
            <a:extLst>
              <a:ext uri="{FF2B5EF4-FFF2-40B4-BE49-F238E27FC236}">
                <a16:creationId xmlns="" xmlns:a16="http://schemas.microsoft.com/office/drawing/2014/main" id="{CE97C7BF-669F-4157-8056-D1ABA29A18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Заметки 2">
            <a:extLst>
              <a:ext uri="{FF2B5EF4-FFF2-40B4-BE49-F238E27FC236}">
                <a16:creationId xmlns="" xmlns:a16="http://schemas.microsoft.com/office/drawing/2014/main" id="{F9843FAF-5539-452C-96CD-B6454F32B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30832EB-2C92-4221-8025-6D36FEBF1A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D8A0234-8C7B-4DFC-AF0D-49DE2EEBD175}" type="slidenum">
              <a:rPr lang="ru-RU" altLang="ru-RU" b="0"/>
              <a:pPr eaLnBrk="1" hangingPunct="1"/>
              <a:t>51</a:t>
            </a:fld>
            <a:endParaRPr lang="ru-RU" altLang="ru-RU" b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="" xmlns:a16="http://schemas.microsoft.com/office/drawing/2014/main" id="{2384C9C7-A58B-4D66-B9AD-7F1BA580B7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678D90A-0BDB-4399-A10C-ECF2222E6D77}" type="slidenum">
              <a:rPr lang="ru-RU" altLang="ru-RU"/>
              <a:pPr eaLnBrk="1" hangingPunct="1">
                <a:spcBef>
                  <a:spcPct val="0"/>
                </a:spcBef>
              </a:pPr>
              <a:t>52</a:t>
            </a:fld>
            <a:endParaRPr lang="ru-RU" altLang="ru-RU"/>
          </a:p>
        </p:txBody>
      </p:sp>
      <p:sp>
        <p:nvSpPr>
          <p:cNvPr id="79875" name="Rectangle 2">
            <a:extLst>
              <a:ext uri="{FF2B5EF4-FFF2-40B4-BE49-F238E27FC236}">
                <a16:creationId xmlns="" xmlns:a16="http://schemas.microsoft.com/office/drawing/2014/main" id="{5B49B9BF-4148-464D-8F0D-7FE7353EA4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="" xmlns:a16="http://schemas.microsoft.com/office/drawing/2014/main" id="{7251C7F3-9D55-4A95-AA0A-E480E4488D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>
            <a:extLst>
              <a:ext uri="{FF2B5EF4-FFF2-40B4-BE49-F238E27FC236}">
                <a16:creationId xmlns="" xmlns:a16="http://schemas.microsoft.com/office/drawing/2014/main" id="{1550BA49-37DE-4FF3-9CE5-43E8DDBC7A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121465-CC89-4E28-8E5F-6B11F374B3D3}" type="slidenum">
              <a:rPr lang="ru-RU" altLang="ru-RU"/>
              <a:pPr eaLnBrk="1" hangingPunct="1">
                <a:spcBef>
                  <a:spcPct val="0"/>
                </a:spcBef>
              </a:pPr>
              <a:t>53</a:t>
            </a:fld>
            <a:endParaRPr lang="ru-RU" altLang="ru-RU"/>
          </a:p>
        </p:txBody>
      </p:sp>
      <p:sp>
        <p:nvSpPr>
          <p:cNvPr id="80899" name="Rectangle 2">
            <a:extLst>
              <a:ext uri="{FF2B5EF4-FFF2-40B4-BE49-F238E27FC236}">
                <a16:creationId xmlns="" xmlns:a16="http://schemas.microsoft.com/office/drawing/2014/main" id="{14C410B1-DF13-455A-A107-B03CCFBA87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>
            <a:extLst>
              <a:ext uri="{FF2B5EF4-FFF2-40B4-BE49-F238E27FC236}">
                <a16:creationId xmlns="" xmlns:a16="http://schemas.microsoft.com/office/drawing/2014/main" id="{A0DE58A6-446B-4E1D-BCA3-B5903E8F08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="" xmlns:a16="http://schemas.microsoft.com/office/drawing/2014/main" id="{1F213B86-65D8-45CE-838E-E04E352C18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611ADB2-F2FD-454A-8ABD-0A3916508B9E}" type="slidenum">
              <a:rPr lang="ru-RU" altLang="ru-RU"/>
              <a:pPr eaLnBrk="1" hangingPunct="1">
                <a:spcBef>
                  <a:spcPct val="0"/>
                </a:spcBef>
              </a:pPr>
              <a:t>54</a:t>
            </a:fld>
            <a:endParaRPr lang="ru-RU" altLang="ru-RU"/>
          </a:p>
        </p:txBody>
      </p:sp>
      <p:sp>
        <p:nvSpPr>
          <p:cNvPr id="81923" name="Rectangle 2">
            <a:extLst>
              <a:ext uri="{FF2B5EF4-FFF2-40B4-BE49-F238E27FC236}">
                <a16:creationId xmlns="" xmlns:a16="http://schemas.microsoft.com/office/drawing/2014/main" id="{1125E685-6892-4007-A668-E5275FADE6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>
            <a:extLst>
              <a:ext uri="{FF2B5EF4-FFF2-40B4-BE49-F238E27FC236}">
                <a16:creationId xmlns="" xmlns:a16="http://schemas.microsoft.com/office/drawing/2014/main" id="{62A74C6E-EF22-478D-8BF4-D2B2FBFECD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="" xmlns:a16="http://schemas.microsoft.com/office/drawing/2014/main" id="{FCB5C434-F05F-4BE3-893E-16308D9E62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6C7265A-295D-4F38-B400-0E7754D22365}" type="slidenum">
              <a:rPr lang="ru-RU" altLang="ru-RU"/>
              <a:pPr eaLnBrk="1" hangingPunct="1">
                <a:spcBef>
                  <a:spcPct val="0"/>
                </a:spcBef>
              </a:pPr>
              <a:t>55</a:t>
            </a:fld>
            <a:endParaRPr lang="ru-RU" altLang="ru-RU"/>
          </a:p>
        </p:txBody>
      </p:sp>
      <p:sp>
        <p:nvSpPr>
          <p:cNvPr id="82947" name="Rectangle 2">
            <a:extLst>
              <a:ext uri="{FF2B5EF4-FFF2-40B4-BE49-F238E27FC236}">
                <a16:creationId xmlns="" xmlns:a16="http://schemas.microsoft.com/office/drawing/2014/main" id="{3366AD2D-3BEB-47D8-AC38-6B28F98AF4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>
            <a:extLst>
              <a:ext uri="{FF2B5EF4-FFF2-40B4-BE49-F238E27FC236}">
                <a16:creationId xmlns="" xmlns:a16="http://schemas.microsoft.com/office/drawing/2014/main" id="{350117D7-3167-4849-AFBE-B615439D08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="" xmlns:a16="http://schemas.microsoft.com/office/drawing/2014/main" id="{B05DA33B-83D0-4C11-8251-88D4519932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F41EA61-7420-4174-BA8A-0FA389132D5D}" type="slidenum">
              <a:rPr lang="ru-RU" altLang="ru-RU"/>
              <a:pPr eaLnBrk="1" hangingPunct="1">
                <a:spcBef>
                  <a:spcPct val="0"/>
                </a:spcBef>
              </a:pPr>
              <a:t>56</a:t>
            </a:fld>
            <a:endParaRPr lang="ru-RU" altLang="ru-RU"/>
          </a:p>
        </p:txBody>
      </p:sp>
      <p:sp>
        <p:nvSpPr>
          <p:cNvPr id="83971" name="Rectangle 2">
            <a:extLst>
              <a:ext uri="{FF2B5EF4-FFF2-40B4-BE49-F238E27FC236}">
                <a16:creationId xmlns="" xmlns:a16="http://schemas.microsoft.com/office/drawing/2014/main" id="{B558AB59-05AA-44D1-BC97-EEA52397A1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>
            <a:extLst>
              <a:ext uri="{FF2B5EF4-FFF2-40B4-BE49-F238E27FC236}">
                <a16:creationId xmlns="" xmlns:a16="http://schemas.microsoft.com/office/drawing/2014/main" id="{3F33126B-27D6-408D-8A27-BFC140FF30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="" xmlns:a16="http://schemas.microsoft.com/office/drawing/2014/main" id="{26165777-7DD7-4B46-9C7E-026E145B52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191D1D5-4E93-49FD-A9C6-8F4098F8A828}" type="slidenum">
              <a:rPr lang="ru-RU" altLang="ru-RU"/>
              <a:pPr eaLnBrk="1" hangingPunct="1">
                <a:spcBef>
                  <a:spcPct val="0"/>
                </a:spcBef>
              </a:pPr>
              <a:t>57</a:t>
            </a:fld>
            <a:endParaRPr lang="ru-RU" altLang="ru-RU"/>
          </a:p>
        </p:txBody>
      </p:sp>
      <p:sp>
        <p:nvSpPr>
          <p:cNvPr id="84995" name="Rectangle 2">
            <a:extLst>
              <a:ext uri="{FF2B5EF4-FFF2-40B4-BE49-F238E27FC236}">
                <a16:creationId xmlns="" xmlns:a16="http://schemas.microsoft.com/office/drawing/2014/main" id="{5818B9BC-C4CD-43E5-ABBE-99169BFEAF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>
            <a:extLst>
              <a:ext uri="{FF2B5EF4-FFF2-40B4-BE49-F238E27FC236}">
                <a16:creationId xmlns="" xmlns:a16="http://schemas.microsoft.com/office/drawing/2014/main" id="{A94962A8-7441-4688-A8C4-C0F85C163A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="" xmlns:a16="http://schemas.microsoft.com/office/drawing/2014/main" id="{1A6A2BEE-A8EF-449D-829F-208F397452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ACFE925-425B-4380-93A3-F52C1C87850F}" type="slidenum">
              <a:rPr lang="ru-RU" altLang="ru-RU"/>
              <a:pPr eaLnBrk="1" hangingPunct="1">
                <a:spcBef>
                  <a:spcPct val="0"/>
                </a:spcBef>
              </a:pPr>
              <a:t>58</a:t>
            </a:fld>
            <a:endParaRPr lang="ru-RU" altLang="ru-RU"/>
          </a:p>
        </p:txBody>
      </p:sp>
      <p:sp>
        <p:nvSpPr>
          <p:cNvPr id="86019" name="Rectangle 2">
            <a:extLst>
              <a:ext uri="{FF2B5EF4-FFF2-40B4-BE49-F238E27FC236}">
                <a16:creationId xmlns="" xmlns:a16="http://schemas.microsoft.com/office/drawing/2014/main" id="{D4D03B9B-AC57-4E19-8D07-E58D3D36BF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>
            <a:extLst>
              <a:ext uri="{FF2B5EF4-FFF2-40B4-BE49-F238E27FC236}">
                <a16:creationId xmlns="" xmlns:a16="http://schemas.microsoft.com/office/drawing/2014/main" id="{44D01F52-03BB-4450-B766-85CAA6A93D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="" xmlns:a16="http://schemas.microsoft.com/office/drawing/2014/main" id="{0C1A2383-3BE3-4BCA-A990-2C23A77D8B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D9D2CF-B5E8-4CE7-B1C5-134D68AB438E}" type="slidenum">
              <a:rPr lang="ru-RU" altLang="ru-RU"/>
              <a:pPr eaLnBrk="1" hangingPunct="1">
                <a:spcBef>
                  <a:spcPct val="0"/>
                </a:spcBef>
              </a:pPr>
              <a:t>59</a:t>
            </a:fld>
            <a:endParaRPr lang="ru-RU" altLang="ru-RU"/>
          </a:p>
        </p:txBody>
      </p:sp>
      <p:sp>
        <p:nvSpPr>
          <p:cNvPr id="87043" name="Rectangle 2">
            <a:extLst>
              <a:ext uri="{FF2B5EF4-FFF2-40B4-BE49-F238E27FC236}">
                <a16:creationId xmlns="" xmlns:a16="http://schemas.microsoft.com/office/drawing/2014/main" id="{0AF6DB0F-9D35-47C1-B3F1-BD06A4B33F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>
            <a:extLst>
              <a:ext uri="{FF2B5EF4-FFF2-40B4-BE49-F238E27FC236}">
                <a16:creationId xmlns="" xmlns:a16="http://schemas.microsoft.com/office/drawing/2014/main" id="{6CC581C9-A03A-4473-AFF0-3787E366AF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="" xmlns:a16="http://schemas.microsoft.com/office/drawing/2014/main" id="{F301E54E-D6CD-483E-8403-CF432949D6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23C61E4-871F-42C9-BBBF-795101966967}" type="slidenum">
              <a:rPr lang="ru-RU" altLang="ru-RU"/>
              <a:pPr eaLnBrk="1" hangingPunct="1">
                <a:spcBef>
                  <a:spcPct val="0"/>
                </a:spcBef>
              </a:pPr>
              <a:t>12</a:t>
            </a:fld>
            <a:endParaRPr lang="ru-RU" altLang="ru-RU"/>
          </a:p>
        </p:txBody>
      </p:sp>
      <p:sp>
        <p:nvSpPr>
          <p:cNvPr id="70659" name="Rectangle 2">
            <a:extLst>
              <a:ext uri="{FF2B5EF4-FFF2-40B4-BE49-F238E27FC236}">
                <a16:creationId xmlns="" xmlns:a16="http://schemas.microsoft.com/office/drawing/2014/main" id="{A2D3E758-52E9-42AC-9625-32DB8D5C7F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="" xmlns:a16="http://schemas.microsoft.com/office/drawing/2014/main" id="{A5DF53C7-2828-430E-BE4F-6E52BDD615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="" xmlns:a16="http://schemas.microsoft.com/office/drawing/2014/main" id="{0390D85D-992E-4B93-B2C2-1A85FCC568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FD3580A-62B3-41B1-AB0F-BE03AB33396A}" type="slidenum">
              <a:rPr lang="ru-RU" altLang="ru-RU"/>
              <a:pPr eaLnBrk="1" hangingPunct="1">
                <a:spcBef>
                  <a:spcPct val="0"/>
                </a:spcBef>
              </a:pPr>
              <a:t>60</a:t>
            </a:fld>
            <a:endParaRPr lang="ru-RU" altLang="ru-RU"/>
          </a:p>
        </p:txBody>
      </p:sp>
      <p:sp>
        <p:nvSpPr>
          <p:cNvPr id="88067" name="Rectangle 2">
            <a:extLst>
              <a:ext uri="{FF2B5EF4-FFF2-40B4-BE49-F238E27FC236}">
                <a16:creationId xmlns="" xmlns:a16="http://schemas.microsoft.com/office/drawing/2014/main" id="{DCA58D1B-DC03-4D17-BDCE-1FB97F163D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>
            <a:extLst>
              <a:ext uri="{FF2B5EF4-FFF2-40B4-BE49-F238E27FC236}">
                <a16:creationId xmlns="" xmlns:a16="http://schemas.microsoft.com/office/drawing/2014/main" id="{BB849A8B-FDE1-415A-9F04-AE006408BF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="" xmlns:a16="http://schemas.microsoft.com/office/drawing/2014/main" id="{22804641-722C-472D-8B4D-11E966BEF7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441973D-E74F-4EBB-B0A7-903B06A4E2E2}" type="slidenum">
              <a:rPr lang="ru-RU" altLang="ru-RU"/>
              <a:pPr eaLnBrk="1" hangingPunct="1">
                <a:spcBef>
                  <a:spcPct val="0"/>
                </a:spcBef>
              </a:pPr>
              <a:t>61</a:t>
            </a:fld>
            <a:endParaRPr lang="ru-RU" altLang="ru-RU"/>
          </a:p>
        </p:txBody>
      </p:sp>
      <p:sp>
        <p:nvSpPr>
          <p:cNvPr id="89091" name="Rectangle 2">
            <a:extLst>
              <a:ext uri="{FF2B5EF4-FFF2-40B4-BE49-F238E27FC236}">
                <a16:creationId xmlns="" xmlns:a16="http://schemas.microsoft.com/office/drawing/2014/main" id="{856E2F61-0341-4F1E-9B9B-1EDCB9429B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>
            <a:extLst>
              <a:ext uri="{FF2B5EF4-FFF2-40B4-BE49-F238E27FC236}">
                <a16:creationId xmlns="" xmlns:a16="http://schemas.microsoft.com/office/drawing/2014/main" id="{97050F38-91EF-4C20-A928-BE2283AF39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="" xmlns:a16="http://schemas.microsoft.com/office/drawing/2014/main" id="{CD82156F-5229-4937-B5A8-F8F7E3D4BC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02B811-CBE8-4940-94A5-0DFAA9A5F144}" type="slidenum">
              <a:rPr lang="ru-RU" altLang="ru-RU"/>
              <a:pPr eaLnBrk="1" hangingPunct="1">
                <a:spcBef>
                  <a:spcPct val="0"/>
                </a:spcBef>
              </a:pPr>
              <a:t>62</a:t>
            </a:fld>
            <a:endParaRPr lang="ru-RU" altLang="ru-RU"/>
          </a:p>
        </p:txBody>
      </p:sp>
      <p:sp>
        <p:nvSpPr>
          <p:cNvPr id="90115" name="Rectangle 2">
            <a:extLst>
              <a:ext uri="{FF2B5EF4-FFF2-40B4-BE49-F238E27FC236}">
                <a16:creationId xmlns="" xmlns:a16="http://schemas.microsoft.com/office/drawing/2014/main" id="{8DBB71D3-CAD0-4B62-8BAE-EEF371AA21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>
            <a:extLst>
              <a:ext uri="{FF2B5EF4-FFF2-40B4-BE49-F238E27FC236}">
                <a16:creationId xmlns="" xmlns:a16="http://schemas.microsoft.com/office/drawing/2014/main" id="{6C70EAAE-1620-4076-AF6A-36F968038D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="" xmlns:a16="http://schemas.microsoft.com/office/drawing/2014/main" id="{3A06407A-C37E-4B69-A3B0-CA0D29C7DA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9CA3843-1334-47D1-8E59-AC87DF17C563}" type="slidenum">
              <a:rPr lang="ru-RU" altLang="ru-RU"/>
              <a:pPr eaLnBrk="1" hangingPunct="1">
                <a:spcBef>
                  <a:spcPct val="0"/>
                </a:spcBef>
              </a:pPr>
              <a:t>63</a:t>
            </a:fld>
            <a:endParaRPr lang="ru-RU" altLang="ru-RU"/>
          </a:p>
        </p:txBody>
      </p:sp>
      <p:sp>
        <p:nvSpPr>
          <p:cNvPr id="91139" name="Rectangle 2">
            <a:extLst>
              <a:ext uri="{FF2B5EF4-FFF2-40B4-BE49-F238E27FC236}">
                <a16:creationId xmlns="" xmlns:a16="http://schemas.microsoft.com/office/drawing/2014/main" id="{89B2DCDB-C663-41B0-AA5F-A3F75AE561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>
            <a:extLst>
              <a:ext uri="{FF2B5EF4-FFF2-40B4-BE49-F238E27FC236}">
                <a16:creationId xmlns="" xmlns:a16="http://schemas.microsoft.com/office/drawing/2014/main" id="{F781DD64-F810-4D26-958C-FA9C8D2043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="" xmlns:a16="http://schemas.microsoft.com/office/drawing/2014/main" id="{9C227473-70E6-4B19-A6F8-CDD1AF18F5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0B20BA3-FAE7-48CD-BC65-5A998A8346CC}" type="slidenum">
              <a:rPr lang="ru-RU" altLang="ru-RU"/>
              <a:pPr eaLnBrk="1" hangingPunct="1">
                <a:spcBef>
                  <a:spcPct val="0"/>
                </a:spcBef>
              </a:pPr>
              <a:t>65</a:t>
            </a:fld>
            <a:endParaRPr lang="ru-RU" altLang="ru-RU"/>
          </a:p>
        </p:txBody>
      </p:sp>
      <p:sp>
        <p:nvSpPr>
          <p:cNvPr id="92163" name="Rectangle 2">
            <a:extLst>
              <a:ext uri="{FF2B5EF4-FFF2-40B4-BE49-F238E27FC236}">
                <a16:creationId xmlns="" xmlns:a16="http://schemas.microsoft.com/office/drawing/2014/main" id="{28386AE8-A489-4FBA-9820-2BB5A38439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>
            <a:extLst>
              <a:ext uri="{FF2B5EF4-FFF2-40B4-BE49-F238E27FC236}">
                <a16:creationId xmlns="" xmlns:a16="http://schemas.microsoft.com/office/drawing/2014/main" id="{B05B7F48-A6B4-4D3E-85FD-E55B00DA49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="" xmlns:a16="http://schemas.microsoft.com/office/drawing/2014/main" id="{2570E599-C99A-478A-9771-26FF52E1BF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75EA019-30CF-4F69-B6AF-C02DEDD02E13}" type="slidenum">
              <a:rPr lang="ru-RU" altLang="ru-RU"/>
              <a:pPr eaLnBrk="1" hangingPunct="1">
                <a:spcBef>
                  <a:spcPct val="0"/>
                </a:spcBef>
              </a:pPr>
              <a:t>66</a:t>
            </a:fld>
            <a:endParaRPr lang="ru-RU" altLang="ru-RU"/>
          </a:p>
        </p:txBody>
      </p:sp>
      <p:sp>
        <p:nvSpPr>
          <p:cNvPr id="93187" name="Rectangle 2">
            <a:extLst>
              <a:ext uri="{FF2B5EF4-FFF2-40B4-BE49-F238E27FC236}">
                <a16:creationId xmlns="" xmlns:a16="http://schemas.microsoft.com/office/drawing/2014/main" id="{377DD427-6DBA-4C89-AAFD-847E20E709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>
            <a:extLst>
              <a:ext uri="{FF2B5EF4-FFF2-40B4-BE49-F238E27FC236}">
                <a16:creationId xmlns="" xmlns:a16="http://schemas.microsoft.com/office/drawing/2014/main" id="{D2685E15-D3F8-4330-A2CB-9126CB80C4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="" xmlns:a16="http://schemas.microsoft.com/office/drawing/2014/main" id="{E0638273-54B4-4923-A456-6D405E7DF7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558FC1-8FA3-4B09-BB2D-8E25FD7410C0}" type="slidenum">
              <a:rPr lang="ru-RU" altLang="ru-RU"/>
              <a:pPr eaLnBrk="1" hangingPunct="1">
                <a:spcBef>
                  <a:spcPct val="0"/>
                </a:spcBef>
              </a:pPr>
              <a:t>67</a:t>
            </a:fld>
            <a:endParaRPr lang="ru-RU" altLang="ru-RU"/>
          </a:p>
        </p:txBody>
      </p:sp>
      <p:sp>
        <p:nvSpPr>
          <p:cNvPr id="94211" name="Rectangle 2">
            <a:extLst>
              <a:ext uri="{FF2B5EF4-FFF2-40B4-BE49-F238E27FC236}">
                <a16:creationId xmlns="" xmlns:a16="http://schemas.microsoft.com/office/drawing/2014/main" id="{F66BB7A5-D0B7-493F-AA10-FA4744CFEC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>
            <a:extLst>
              <a:ext uri="{FF2B5EF4-FFF2-40B4-BE49-F238E27FC236}">
                <a16:creationId xmlns="" xmlns:a16="http://schemas.microsoft.com/office/drawing/2014/main" id="{0EF7E69D-3CA3-42A7-83E5-3EB4589F5E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="" xmlns:a16="http://schemas.microsoft.com/office/drawing/2014/main" id="{AF14016D-770F-4EE4-8942-9A87A01CC6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1ED639-FDB1-483B-86D8-7BB1DD383242}" type="slidenum">
              <a:rPr lang="ru-RU" altLang="ru-RU"/>
              <a:pPr eaLnBrk="1" hangingPunct="1">
                <a:spcBef>
                  <a:spcPct val="0"/>
                </a:spcBef>
              </a:pPr>
              <a:t>68</a:t>
            </a:fld>
            <a:endParaRPr lang="ru-RU" altLang="ru-RU"/>
          </a:p>
        </p:txBody>
      </p:sp>
      <p:sp>
        <p:nvSpPr>
          <p:cNvPr id="95235" name="Rectangle 2">
            <a:extLst>
              <a:ext uri="{FF2B5EF4-FFF2-40B4-BE49-F238E27FC236}">
                <a16:creationId xmlns="" xmlns:a16="http://schemas.microsoft.com/office/drawing/2014/main" id="{F82AEE09-5BF0-4D4F-A808-D719100615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>
            <a:extLst>
              <a:ext uri="{FF2B5EF4-FFF2-40B4-BE49-F238E27FC236}">
                <a16:creationId xmlns="" xmlns:a16="http://schemas.microsoft.com/office/drawing/2014/main" id="{307DAD8A-EDAB-4A8E-A7C1-F34E5E9E99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>
            <a:extLst>
              <a:ext uri="{FF2B5EF4-FFF2-40B4-BE49-F238E27FC236}">
                <a16:creationId xmlns="" xmlns:a16="http://schemas.microsoft.com/office/drawing/2014/main" id="{57D5F8EA-C0B5-4AD8-AA18-30E21B704B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Заметки 2">
            <a:extLst>
              <a:ext uri="{FF2B5EF4-FFF2-40B4-BE49-F238E27FC236}">
                <a16:creationId xmlns="" xmlns:a16="http://schemas.microsoft.com/office/drawing/2014/main" id="{4AA34AA0-A212-4894-A8B0-7DA415803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8BA7BB70-5B98-45D2-9D01-D3BB0B0AC7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E4165BA-E584-4BC7-A5A9-387FEF79E8FC}" type="slidenum">
              <a:rPr lang="ru-RU" altLang="ru-RU" b="0"/>
              <a:pPr eaLnBrk="1" hangingPunct="1"/>
              <a:t>72</a:t>
            </a:fld>
            <a:endParaRPr lang="ru-RU" altLang="ru-RU" b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="" xmlns:a16="http://schemas.microsoft.com/office/drawing/2014/main" id="{E5664137-E042-401E-9E24-7ABF51A377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72CF466-F8F4-48F9-B8BB-C0B2D4135893}" type="slidenum">
              <a:rPr lang="ru-RU" altLang="ru-RU"/>
              <a:pPr eaLnBrk="1" hangingPunct="1">
                <a:spcBef>
                  <a:spcPct val="0"/>
                </a:spcBef>
              </a:pPr>
              <a:t>24</a:t>
            </a:fld>
            <a:endParaRPr lang="ru-RU" altLang="ru-RU"/>
          </a:p>
        </p:txBody>
      </p:sp>
      <p:sp>
        <p:nvSpPr>
          <p:cNvPr id="71683" name="Rectangle 2">
            <a:extLst>
              <a:ext uri="{FF2B5EF4-FFF2-40B4-BE49-F238E27FC236}">
                <a16:creationId xmlns="" xmlns:a16="http://schemas.microsoft.com/office/drawing/2014/main" id="{43B2C228-1F10-41E3-B57F-21455B7F79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>
            <a:extLst>
              <a:ext uri="{FF2B5EF4-FFF2-40B4-BE49-F238E27FC236}">
                <a16:creationId xmlns="" xmlns:a16="http://schemas.microsoft.com/office/drawing/2014/main" id="{1F23BA39-1438-4165-862F-FFDE500BF2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="" xmlns:a16="http://schemas.microsoft.com/office/drawing/2014/main" id="{6DA29105-1319-4694-906B-C8E5CC6145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E781194-8EC3-4478-9770-67E2EF4562F9}" type="slidenum">
              <a:rPr lang="ru-RU" altLang="ru-RU"/>
              <a:pPr eaLnBrk="1" hangingPunct="1">
                <a:spcBef>
                  <a:spcPct val="0"/>
                </a:spcBef>
              </a:pPr>
              <a:t>27</a:t>
            </a:fld>
            <a:endParaRPr lang="ru-RU" altLang="ru-RU"/>
          </a:p>
        </p:txBody>
      </p:sp>
      <p:sp>
        <p:nvSpPr>
          <p:cNvPr id="72707" name="Rectangle 2">
            <a:extLst>
              <a:ext uri="{FF2B5EF4-FFF2-40B4-BE49-F238E27FC236}">
                <a16:creationId xmlns="" xmlns:a16="http://schemas.microsoft.com/office/drawing/2014/main" id="{5901C99E-E547-4358-906C-E71966DCCB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="" xmlns:a16="http://schemas.microsoft.com/office/drawing/2014/main" id="{11AFCBF5-2989-4A73-8498-1AECB964F8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="" xmlns:a16="http://schemas.microsoft.com/office/drawing/2014/main" id="{64630C06-16D8-4B7A-947E-71D3A3BB35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82D285B-5D80-4AFF-9B07-566067CB8AF0}" type="slidenum">
              <a:rPr lang="ru-RU" altLang="ru-RU"/>
              <a:pPr eaLnBrk="1" hangingPunct="1">
                <a:spcBef>
                  <a:spcPct val="0"/>
                </a:spcBef>
              </a:pPr>
              <a:t>28</a:t>
            </a:fld>
            <a:endParaRPr lang="ru-RU" altLang="ru-RU"/>
          </a:p>
        </p:txBody>
      </p:sp>
      <p:sp>
        <p:nvSpPr>
          <p:cNvPr id="73731" name="Rectangle 2">
            <a:extLst>
              <a:ext uri="{FF2B5EF4-FFF2-40B4-BE49-F238E27FC236}">
                <a16:creationId xmlns="" xmlns:a16="http://schemas.microsoft.com/office/drawing/2014/main" id="{02DEFE60-9EC7-43A5-AD1D-D254625C39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="" xmlns:a16="http://schemas.microsoft.com/office/drawing/2014/main" id="{B6DE7E48-F8C2-4106-858A-05C6C0BFFB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="" xmlns:a16="http://schemas.microsoft.com/office/drawing/2014/main" id="{9C227473-70E6-4B19-A6F8-CDD1AF18F5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0B20BA3-FAE7-48CD-BC65-5A998A8346CC}" type="slidenum">
              <a:rPr lang="ru-RU" altLang="ru-RU"/>
              <a:pPr eaLnBrk="1" hangingPunct="1">
                <a:spcBef>
                  <a:spcPct val="0"/>
                </a:spcBef>
              </a:pPr>
              <a:t>34</a:t>
            </a:fld>
            <a:endParaRPr lang="ru-RU" altLang="ru-RU"/>
          </a:p>
        </p:txBody>
      </p:sp>
      <p:sp>
        <p:nvSpPr>
          <p:cNvPr id="92163" name="Rectangle 2">
            <a:extLst>
              <a:ext uri="{FF2B5EF4-FFF2-40B4-BE49-F238E27FC236}">
                <a16:creationId xmlns="" xmlns:a16="http://schemas.microsoft.com/office/drawing/2014/main" id="{28386AE8-A489-4FBA-9820-2BB5A38439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>
            <a:extLst>
              <a:ext uri="{FF2B5EF4-FFF2-40B4-BE49-F238E27FC236}">
                <a16:creationId xmlns="" xmlns:a16="http://schemas.microsoft.com/office/drawing/2014/main" id="{B05B7F48-A6B4-4D3E-85FD-E55B00DA49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586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="" xmlns:a16="http://schemas.microsoft.com/office/drawing/2014/main" id="{3A172F63-3B0D-44BC-85F4-7B9BA7ED6A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D97E086-B88F-4DA9-B220-89DA6A6B85B0}" type="slidenum">
              <a:rPr lang="ru-RU" altLang="ru-RU"/>
              <a:pPr eaLnBrk="1" hangingPunct="1">
                <a:spcBef>
                  <a:spcPct val="0"/>
                </a:spcBef>
              </a:pPr>
              <a:t>36</a:t>
            </a:fld>
            <a:endParaRPr lang="ru-RU" altLang="ru-RU"/>
          </a:p>
        </p:txBody>
      </p:sp>
      <p:sp>
        <p:nvSpPr>
          <p:cNvPr id="74755" name="Rectangle 2">
            <a:extLst>
              <a:ext uri="{FF2B5EF4-FFF2-40B4-BE49-F238E27FC236}">
                <a16:creationId xmlns="" xmlns:a16="http://schemas.microsoft.com/office/drawing/2014/main" id="{1B39500E-DAF2-474B-B6F3-D35A9050FE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="" xmlns:a16="http://schemas.microsoft.com/office/drawing/2014/main" id="{15138159-5B86-4580-B1F5-C2837E61CB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="" xmlns:a16="http://schemas.microsoft.com/office/drawing/2014/main" id="{CFC9D788-D2BF-42A6-A727-328860A2B8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5FBB896-A4EB-4E72-92D2-C67367F65C66}" type="slidenum">
              <a:rPr lang="ru-RU" altLang="ru-RU"/>
              <a:pPr eaLnBrk="1" hangingPunct="1">
                <a:spcBef>
                  <a:spcPct val="0"/>
                </a:spcBef>
              </a:pPr>
              <a:t>47</a:t>
            </a:fld>
            <a:endParaRPr lang="ru-RU" altLang="ru-RU"/>
          </a:p>
        </p:txBody>
      </p:sp>
      <p:sp>
        <p:nvSpPr>
          <p:cNvPr id="75779" name="Rectangle 2">
            <a:extLst>
              <a:ext uri="{FF2B5EF4-FFF2-40B4-BE49-F238E27FC236}">
                <a16:creationId xmlns="" xmlns:a16="http://schemas.microsoft.com/office/drawing/2014/main" id="{9726B5DA-79BC-4117-B01B-0D94A52484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="" xmlns:a16="http://schemas.microsoft.com/office/drawing/2014/main" id="{85C5A874-8476-40D6-92ED-0C1ECAEDA2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="" xmlns:a16="http://schemas.microsoft.com/office/drawing/2014/main" id="{1E103EC0-65FB-492B-A963-53B1DCCFA2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86F5BB1-7C2B-4AC3-9511-D843C6299F3C}" type="slidenum">
              <a:rPr lang="ru-RU" altLang="ru-RU"/>
              <a:pPr eaLnBrk="1" hangingPunct="1">
                <a:spcBef>
                  <a:spcPct val="0"/>
                </a:spcBef>
              </a:pPr>
              <a:t>49</a:t>
            </a:fld>
            <a:endParaRPr lang="ru-RU" altLang="ru-RU"/>
          </a:p>
        </p:txBody>
      </p:sp>
      <p:sp>
        <p:nvSpPr>
          <p:cNvPr id="76803" name="Rectangle 2">
            <a:extLst>
              <a:ext uri="{FF2B5EF4-FFF2-40B4-BE49-F238E27FC236}">
                <a16:creationId xmlns="" xmlns:a16="http://schemas.microsoft.com/office/drawing/2014/main" id="{0FFA9C80-3FD3-4980-AFF1-025A36AD33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="" xmlns:a16="http://schemas.microsoft.com/office/drawing/2014/main" id="{8B87D5D2-D0ED-49C3-8CBD-A3473BD903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5D957EAF-F394-4ED3-9FC0-2936EDA95F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7ADC3731-85BF-4D11-A90C-1E28292EE2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B19BEA0-50AC-4BB4-B3E0-1C4CE1D6F1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0DEA9D-EA4B-4D33-8E19-5E710147C4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6534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CE223347-1ED1-4920-9264-106BEA6132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95FBC2DB-ACA6-4924-9FD2-330877DD62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2CA07247-66EB-457A-A2B4-1D7A40EBD6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3016F7-6C5A-49C2-BC3E-6846771A89D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668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3B80462E-EBEE-4D23-AEFF-49E235DD90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9BBC355E-324A-4723-B096-D4C08621F8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8579AF5F-D67B-42ED-84B7-1AE9A06E73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D1C245-A136-43B5-8E13-786FDD157D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23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FDDDC3D2-3486-4291-83F8-0B4DA4BA88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CAABD698-D000-4645-BD54-1AC312C8E2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45E9A313-D60C-4673-B7C7-FA9C7FB962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223EE-E1BD-4173-911C-87E683FE38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3753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EA6DC943-AE68-47D0-9C43-133CC61C58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9A10BB81-ED12-4553-93C4-D600F38D02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717152CD-3C46-4E34-88D0-E92142EB50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9BF98F-502C-48DB-9C9A-23827116344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8232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A287857-EE78-427E-905E-C6FC23DCCA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F4E1E00-214C-4B3E-BC35-D0CAE29E4E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38FD451-5DEB-47B7-ADE1-5A4A402F59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3282E-437C-4DF7-9577-56A3B7F1FB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2576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E5A5C972-0391-4888-AF2B-32A5D14AB8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B90A71C1-61D0-40E0-AF8F-09E84149CC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93F916E0-CAFC-48D0-A50B-8BCEBE314B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2447AB-6065-4CC9-AC94-33082AB8C2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8920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6C3DA139-9E56-4548-8426-BBCD14828F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9D365C7F-8E72-4B98-B36E-3CD3520901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E13DE4F5-D371-4459-97FE-685F9F3B81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59FB50-DF30-4113-9DD0-84470F1E53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1137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0713A60D-8C06-4549-9C7F-C2A20A88E3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2E8CE4C8-7CB5-417C-AFDE-016813BC16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9B18B243-23A7-452C-B6F7-BCBA2964AD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790C25-165C-411E-89C1-5B198168E5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2889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DCF5B81-B0F5-4E78-8C6F-DABD5195A3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16F3AC5-0451-4116-BA7C-173FB3602C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3382D13-1371-4324-A597-19517CB015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FBA46A-99AE-413F-8AAB-6DB3048E23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020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F17E3BB-C106-4C81-826F-33FFB97A2D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671D7FC-6161-4857-B025-55C2960AFE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4C2F867-7356-4FF5-A182-5D27216D01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A3E1CB-37CA-4263-A9EC-D87947CF6E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1883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4CAD2E08-76F8-4106-B7C6-7249878EC3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E3C8AE54-CA86-40C5-A67F-275472D3B5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252F8A61-5C25-45B8-94F8-93A7094DBE6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1E0AF574-FF6F-4968-8A5B-7AA7235EF8F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23B9FE12-B2FB-4E41-8D0E-DF497A9021E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6E71E444-79F7-44FD-966F-3262B94C352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6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oleObject" Target="../embeddings/oleObject7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4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8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9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0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1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3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4.bin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a/a4/Misc_pollen.jp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http://upload.wikimedia.org/wikipedia/commons/thumb/a/a4/Misc_pollen.jpg/788px-Misc_pollen.jpg" TargetMode="External"/><Relationship Id="rId4" Type="http://schemas.openxmlformats.org/officeDocument/2006/relationships/image" Target="../media/image36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s://ru.wikipedia.org/wiki/%D0%9D%D0%B8%D0%BB%D1%8C%D1%81_%D0%91%D0%BE%D1%80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https://ru.frwiki.wiki/wiki/Laboratoire_de_physique_des_solides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emf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60.e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18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2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61.wmf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66.wmf"/><Relationship Id="rId4" Type="http://schemas.openxmlformats.org/officeDocument/2006/relationships/image" Target="../media/image63.wmf"/><Relationship Id="rId9" Type="http://schemas.openxmlformats.org/officeDocument/2006/relationships/oleObject" Target="../embeddings/oleObject24.bin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67.wmf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69.wm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72.wmf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77.wmf"/><Relationship Id="rId4" Type="http://schemas.openxmlformats.org/officeDocument/2006/relationships/image" Target="../media/image74.wmf"/><Relationship Id="rId9" Type="http://schemas.openxmlformats.org/officeDocument/2006/relationships/oleObject" Target="../embeddings/oleObject35.bin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79.jpeg"/><Relationship Id="rId4" Type="http://schemas.openxmlformats.org/officeDocument/2006/relationships/image" Target="../media/image78.wmf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81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80.wmf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83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82.wmf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tif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>
            <a:extLst>
              <a:ext uri="{FF2B5EF4-FFF2-40B4-BE49-F238E27FC236}">
                <a16:creationId xmlns="" xmlns:a16="http://schemas.microsoft.com/office/drawing/2014/main" id="{F3775D54-930C-440F-B5A4-4D9C462E9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36613"/>
            <a:ext cx="9144000" cy="1754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5400">
                <a:solidFill>
                  <a:srgbClr val="3333FF"/>
                </a:solidFill>
              </a:rPr>
              <a:t>РЕНТГЕНОВСКИЙ </a:t>
            </a:r>
            <a:endParaRPr lang="en-US" altLang="ru-RU" sz="5400">
              <a:solidFill>
                <a:srgbClr val="3333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5400">
                <a:solidFill>
                  <a:srgbClr val="3333FF"/>
                </a:solidFill>
              </a:rPr>
              <a:t>МИКРОАНАЛИЗ</a:t>
            </a:r>
          </a:p>
        </p:txBody>
      </p:sp>
      <p:sp>
        <p:nvSpPr>
          <p:cNvPr id="2051" name="TextBox 1">
            <a:extLst>
              <a:ext uri="{FF2B5EF4-FFF2-40B4-BE49-F238E27FC236}">
                <a16:creationId xmlns="" xmlns:a16="http://schemas.microsoft.com/office/drawing/2014/main" id="{590F8C41-B360-491F-98C6-6458FC911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68638"/>
            <a:ext cx="9144000" cy="19383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>
                <a:solidFill>
                  <a:srgbClr val="3333FF"/>
                </a:solidFill>
              </a:rPr>
              <a:t>Физические основы рентгеновского микроанализа атомного состава материала</a:t>
            </a:r>
          </a:p>
        </p:txBody>
      </p:sp>
      <p:pic>
        <p:nvPicPr>
          <p:cNvPr id="79874" name="Picture 2" descr="O:\Аспирантура ИФТТ РАН 2022-2023\Учебный Год 23-24\К лециям\Figs\Эмблема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837" y="6142038"/>
            <a:ext cx="3078163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E2D59458-5604-4786-AE49-A6243BDE4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4744"/>
            <a:ext cx="9144000" cy="31700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i="1" dirty="0">
                <a:solidFill>
                  <a:srgbClr val="FF0000"/>
                </a:solidFill>
              </a:rPr>
              <a:t>Рентгеновский микроанализ позволяет определять атомный состав материалов практически во всем интервале концентраций с точностью около 2%.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C2183FEF-A1BB-4AA9-A5A2-7A6029D26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8680"/>
            <a:ext cx="9144000" cy="501675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rgbClr val="3333FF"/>
                </a:solidFill>
              </a:rPr>
              <a:t>Чувствительность анализа неоднородна по всему спектру элементов таблицы Менделеева и сильно зависит от атомного номера. Так для легких элементов, например, для </a:t>
            </a:r>
            <a:r>
              <a:rPr lang="ru-RU" altLang="ru-RU" i="1" dirty="0" err="1">
                <a:solidFill>
                  <a:srgbClr val="3333FF"/>
                </a:solidFill>
              </a:rPr>
              <a:t>Be</a:t>
            </a:r>
            <a:r>
              <a:rPr lang="ru-RU" altLang="ru-RU" dirty="0">
                <a:solidFill>
                  <a:srgbClr val="3333FF"/>
                </a:solidFill>
              </a:rPr>
              <a:t> (</a:t>
            </a:r>
            <a:r>
              <a:rPr lang="ru-RU" altLang="ru-RU" i="1" dirty="0">
                <a:solidFill>
                  <a:srgbClr val="3333FF"/>
                </a:solidFill>
              </a:rPr>
              <a:t>Z=4</a:t>
            </a:r>
            <a:r>
              <a:rPr lang="ru-RU" altLang="ru-RU" dirty="0">
                <a:solidFill>
                  <a:srgbClr val="3333FF"/>
                </a:solidFill>
              </a:rPr>
              <a:t>), предельное обнаруживаемое количество элемента составляет более </a:t>
            </a:r>
            <a:r>
              <a:rPr lang="ru-RU" altLang="ru-RU" i="1" dirty="0">
                <a:solidFill>
                  <a:srgbClr val="3333FF"/>
                </a:solidFill>
              </a:rPr>
              <a:t>10%</a:t>
            </a:r>
            <a:r>
              <a:rPr lang="ru-RU" altLang="ru-RU" dirty="0">
                <a:solidFill>
                  <a:srgbClr val="3333FF"/>
                </a:solidFill>
              </a:rPr>
              <a:t>. С ростом атомного номера чувствительность анализа растет и при благоприятных условиях может достигать </a:t>
            </a:r>
            <a:r>
              <a:rPr lang="ru-RU" altLang="ru-RU" i="1" dirty="0">
                <a:solidFill>
                  <a:srgbClr val="3333FF"/>
                </a:solidFill>
              </a:rPr>
              <a:t>0.1-0.001% </a:t>
            </a:r>
            <a:r>
              <a:rPr lang="ru-RU" altLang="ru-RU" dirty="0">
                <a:solidFill>
                  <a:srgbClr val="3333FF"/>
                </a:solidFill>
              </a:rPr>
              <a:t>для </a:t>
            </a:r>
            <a:r>
              <a:rPr lang="ru-RU" altLang="ru-RU" i="1" dirty="0" err="1">
                <a:solidFill>
                  <a:srgbClr val="3333FF"/>
                </a:solidFill>
              </a:rPr>
              <a:t>Re</a:t>
            </a:r>
            <a:r>
              <a:rPr lang="ru-RU" altLang="ru-RU" dirty="0">
                <a:solidFill>
                  <a:srgbClr val="3333FF"/>
                </a:solidFill>
              </a:rPr>
              <a:t> (</a:t>
            </a:r>
            <a:r>
              <a:rPr lang="ru-RU" altLang="ru-RU" i="1" dirty="0">
                <a:solidFill>
                  <a:srgbClr val="3333FF"/>
                </a:solidFill>
              </a:rPr>
              <a:t>Z=75</a:t>
            </a:r>
            <a:r>
              <a:rPr lang="ru-RU" altLang="ru-RU" dirty="0">
                <a:solidFill>
                  <a:srgbClr val="3333FF"/>
                </a:solidFill>
              </a:rPr>
              <a:t>)</a:t>
            </a:r>
            <a:r>
              <a:rPr lang="ru-RU" alt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466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9">
            <a:extLst>
              <a:ext uri="{FF2B5EF4-FFF2-40B4-BE49-F238E27FC236}">
                <a16:creationId xmlns="" xmlns:a16="http://schemas.microsoft.com/office/drawing/2014/main" id="{60419F42-D0EF-4BEA-B694-A33DF73EA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4546600"/>
            <a:ext cx="2519363" cy="1728788"/>
          </a:xfrm>
          <a:prstGeom prst="rect">
            <a:avLst/>
          </a:prstGeom>
          <a:solidFill>
            <a:schemeClr val="bg1"/>
          </a:solidFill>
          <a:ln w="76200" cmpd="tri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11267" name="Picture 4" descr="IMG_0011-1a">
            <a:extLst>
              <a:ext uri="{FF2B5EF4-FFF2-40B4-BE49-F238E27FC236}">
                <a16:creationId xmlns="" xmlns:a16="http://schemas.microsoft.com/office/drawing/2014/main" id="{146CF918-39AC-4AFE-AE34-AD073E1D7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3959225" cy="499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5">
            <a:extLst>
              <a:ext uri="{FF2B5EF4-FFF2-40B4-BE49-F238E27FC236}">
                <a16:creationId xmlns="" xmlns:a16="http://schemas.microsoft.com/office/drawing/2014/main" id="{23015DA4-9A23-4A03-B625-73E28588F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88913"/>
            <a:ext cx="3959225" cy="11699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3333FF"/>
                </a:solidFill>
              </a:rPr>
              <a:t>Диаграмма энергетических уровней атома, иллюстрирующая возбуждение К; </a:t>
            </a:r>
            <a:r>
              <a:rPr lang="en-US" altLang="ru-RU" sz="1400">
                <a:solidFill>
                  <a:srgbClr val="3333FF"/>
                </a:solidFill>
              </a:rPr>
              <a:t>L</a:t>
            </a:r>
            <a:r>
              <a:rPr lang="ru-RU" altLang="ru-RU" sz="1400">
                <a:solidFill>
                  <a:srgbClr val="3333FF"/>
                </a:solidFill>
              </a:rPr>
              <a:t>, М- и </a:t>
            </a:r>
            <a:r>
              <a:rPr lang="en-US" altLang="ru-RU" sz="1400">
                <a:solidFill>
                  <a:srgbClr val="3333FF"/>
                </a:solidFill>
              </a:rPr>
              <a:t>N</a:t>
            </a:r>
            <a:r>
              <a:rPr lang="ru-RU" altLang="ru-RU" sz="1400">
                <a:solidFill>
                  <a:srgbClr val="3333FF"/>
                </a:solidFill>
              </a:rPr>
              <a:t>-оболочек и образование линий К</a:t>
            </a:r>
            <a:r>
              <a:rPr lang="en-US" altLang="ru-RU" sz="1400" baseline="-25000">
                <a:solidFill>
                  <a:srgbClr val="3333FF"/>
                </a:solidFill>
                <a:latin typeface="Symbol" panose="05050102010706020507" pitchFamily="18" charset="2"/>
              </a:rPr>
              <a:t>a</a:t>
            </a:r>
            <a:r>
              <a:rPr lang="ru-RU" altLang="ru-RU" sz="1400">
                <a:solidFill>
                  <a:srgbClr val="3333FF"/>
                </a:solidFill>
              </a:rPr>
              <a:t>, К</a:t>
            </a:r>
            <a:r>
              <a:rPr lang="en-US" altLang="ru-RU" sz="1400" baseline="-25000">
                <a:solidFill>
                  <a:srgbClr val="3333FF"/>
                </a:solidFill>
                <a:latin typeface="Symbol" panose="05050102010706020507" pitchFamily="18" charset="2"/>
              </a:rPr>
              <a:t>b</a:t>
            </a:r>
            <a:r>
              <a:rPr lang="ru-RU" altLang="ru-RU" sz="1400">
                <a:solidFill>
                  <a:srgbClr val="3333FF"/>
                </a:solidFill>
              </a:rPr>
              <a:t> </a:t>
            </a:r>
            <a:r>
              <a:rPr lang="en-US" altLang="ru-RU" sz="1400">
                <a:solidFill>
                  <a:srgbClr val="3333FF"/>
                </a:solidFill>
              </a:rPr>
              <a:t>,L</a:t>
            </a:r>
            <a:r>
              <a:rPr lang="en-US" altLang="ru-RU" sz="1400" baseline="-25000">
                <a:solidFill>
                  <a:srgbClr val="3333FF"/>
                </a:solidFill>
                <a:latin typeface="Symbol" panose="05050102010706020507" pitchFamily="18" charset="2"/>
              </a:rPr>
              <a:t>a</a:t>
            </a:r>
            <a:r>
              <a:rPr lang="en-US" altLang="ru-RU" sz="1400">
                <a:solidFill>
                  <a:srgbClr val="3333FF"/>
                </a:solidFill>
                <a:latin typeface="Symbol" panose="05050102010706020507" pitchFamily="18" charset="2"/>
              </a:rPr>
              <a:t>,</a:t>
            </a:r>
            <a:r>
              <a:rPr lang="ru-RU" altLang="ru-RU" sz="1400">
                <a:solidFill>
                  <a:srgbClr val="3333FF"/>
                </a:solidFill>
              </a:rPr>
              <a:t> М</a:t>
            </a:r>
            <a:r>
              <a:rPr lang="en-US" altLang="ru-RU" sz="1400" baseline="-25000">
                <a:solidFill>
                  <a:srgbClr val="3333FF"/>
                </a:solidFill>
                <a:latin typeface="Symbol" panose="05050102010706020507" pitchFamily="18" charset="2"/>
              </a:rPr>
              <a:t>a</a:t>
            </a:r>
            <a:r>
              <a:rPr lang="en-US" altLang="ru-RU" sz="1400">
                <a:solidFill>
                  <a:srgbClr val="3333FF"/>
                </a:solidFill>
                <a:latin typeface="Symbol" panose="05050102010706020507" pitchFamily="18" charset="2"/>
              </a:rPr>
              <a:t> </a:t>
            </a:r>
            <a:r>
              <a:rPr lang="ru-RU" altLang="ru-RU" sz="1400">
                <a:solidFill>
                  <a:srgbClr val="3333FF"/>
                </a:solidFill>
              </a:rPr>
              <a:t>рентгеновского излучения (показано стрелками). </a:t>
            </a:r>
          </a:p>
        </p:txBody>
      </p:sp>
      <p:sp>
        <p:nvSpPr>
          <p:cNvPr id="11271" name="Text Box 8">
            <a:extLst>
              <a:ext uri="{FF2B5EF4-FFF2-40B4-BE49-F238E27FC236}">
                <a16:creationId xmlns="" xmlns:a16="http://schemas.microsoft.com/office/drawing/2014/main" id="{2BAC377A-3B72-43F1-9C13-EBC17E0D4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6381750"/>
            <a:ext cx="1639888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Закон Мозли</a:t>
            </a:r>
          </a:p>
        </p:txBody>
      </p:sp>
      <p:sp>
        <p:nvSpPr>
          <p:cNvPr id="1032" name="TextBox 7">
            <a:extLst>
              <a:ext uri="{FF2B5EF4-FFF2-40B4-BE49-F238E27FC236}">
                <a16:creationId xmlns="" xmlns:a16="http://schemas.microsoft.com/office/drawing/2014/main" id="{D8BA239D-C283-4353-8D1E-3B1024ECF7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333375"/>
            <a:ext cx="4033837" cy="1168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3333FF"/>
                </a:solidFill>
              </a:rPr>
              <a:t>Интенсивность </a:t>
            </a:r>
            <a:r>
              <a:rPr lang="en-US" altLang="ru-RU" sz="1400" i="1">
                <a:solidFill>
                  <a:srgbClr val="3333FF"/>
                </a:solidFill>
              </a:rPr>
              <a:t>I</a:t>
            </a:r>
            <a:r>
              <a:rPr lang="en-US" altLang="ru-RU" sz="1400" i="1" baseline="-25000">
                <a:solidFill>
                  <a:srgbClr val="3333FF"/>
                </a:solidFill>
              </a:rPr>
              <a:t>ch</a:t>
            </a:r>
            <a:r>
              <a:rPr lang="en-US" altLang="ru-RU" sz="1400">
                <a:solidFill>
                  <a:srgbClr val="3333FF"/>
                </a:solidFill>
              </a:rPr>
              <a:t> </a:t>
            </a:r>
            <a:r>
              <a:rPr lang="ru-RU" altLang="ru-RU" sz="1400">
                <a:solidFill>
                  <a:srgbClr val="3333FF"/>
                </a:solidFill>
              </a:rPr>
              <a:t>характеристической линии рентгеновского спектра определяется током зонда </a:t>
            </a:r>
            <a:r>
              <a:rPr lang="en-US" altLang="ru-RU" sz="1400" i="1">
                <a:solidFill>
                  <a:srgbClr val="3333FF"/>
                </a:solidFill>
              </a:rPr>
              <a:t>i</a:t>
            </a:r>
            <a:r>
              <a:rPr lang="en-US" altLang="ru-RU" sz="1400" i="1" baseline="-25000">
                <a:solidFill>
                  <a:srgbClr val="3333FF"/>
                </a:solidFill>
              </a:rPr>
              <a:t>z</a:t>
            </a:r>
            <a:r>
              <a:rPr lang="en-US" altLang="ru-RU" sz="1400">
                <a:solidFill>
                  <a:srgbClr val="3333FF"/>
                </a:solidFill>
              </a:rPr>
              <a:t>, </a:t>
            </a:r>
            <a:r>
              <a:rPr lang="ru-RU" altLang="ru-RU" sz="1400">
                <a:solidFill>
                  <a:srgbClr val="3333FF"/>
                </a:solidFill>
              </a:rPr>
              <a:t>энергией электронного зонда </a:t>
            </a:r>
            <a:r>
              <a:rPr lang="en-US" altLang="ru-RU" sz="1400" i="1">
                <a:solidFill>
                  <a:srgbClr val="3333FF"/>
                </a:solidFill>
              </a:rPr>
              <a:t>E</a:t>
            </a:r>
            <a:r>
              <a:rPr lang="en-US" altLang="ru-RU" sz="1400" i="1" baseline="-25000">
                <a:solidFill>
                  <a:srgbClr val="3333FF"/>
                </a:solidFill>
              </a:rPr>
              <a:t>z</a:t>
            </a:r>
            <a:r>
              <a:rPr lang="en-US" altLang="ru-RU" sz="1400">
                <a:solidFill>
                  <a:srgbClr val="3333FF"/>
                </a:solidFill>
              </a:rPr>
              <a:t> </a:t>
            </a:r>
            <a:r>
              <a:rPr lang="ru-RU" altLang="ru-RU" sz="1400">
                <a:solidFill>
                  <a:srgbClr val="3333FF"/>
                </a:solidFill>
              </a:rPr>
              <a:t>и энергией возбуждения характеристической линии </a:t>
            </a:r>
            <a:r>
              <a:rPr lang="en-US" altLang="ru-RU" sz="1400" i="1">
                <a:solidFill>
                  <a:srgbClr val="3333FF"/>
                </a:solidFill>
              </a:rPr>
              <a:t>E</a:t>
            </a:r>
            <a:r>
              <a:rPr lang="en-US" altLang="ru-RU" sz="1400" i="1" baseline="-25000">
                <a:solidFill>
                  <a:srgbClr val="3333FF"/>
                </a:solidFill>
              </a:rPr>
              <a:t>i</a:t>
            </a:r>
            <a:r>
              <a:rPr lang="en-US" altLang="ru-RU" sz="1400">
                <a:solidFill>
                  <a:srgbClr val="3333FF"/>
                </a:solidFill>
              </a:rPr>
              <a:t> </a:t>
            </a:r>
            <a:endParaRPr lang="ru-RU" altLang="ru-RU" sz="1400">
              <a:solidFill>
                <a:srgbClr val="3333FF"/>
              </a:solidFill>
            </a:endParaRPr>
          </a:p>
        </p:txBody>
      </p:sp>
      <p:sp>
        <p:nvSpPr>
          <p:cNvPr id="1033" name="Прямоугольник 9">
            <a:extLst>
              <a:ext uri="{FF2B5EF4-FFF2-40B4-BE49-F238E27FC236}">
                <a16:creationId xmlns="" xmlns:a16="http://schemas.microsoft.com/office/drawing/2014/main" id="{AFE0C6FE-2154-43A7-95F6-083560555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1773238"/>
            <a:ext cx="3455988" cy="93503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1026" name="Object 12">
            <a:extLst>
              <a:ext uri="{FF2B5EF4-FFF2-40B4-BE49-F238E27FC236}">
                <a16:creationId xmlns="" xmlns:a16="http://schemas.microsoft.com/office/drawing/2014/main" id="{93044726-2102-4C26-9B77-7CA3B2DCC8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19700" y="1773238"/>
          <a:ext cx="349567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1" name="Equation" r:id="rId5" imgW="1130300" imgH="279400" progId="Equation.DSMT4">
                  <p:embed/>
                </p:oleObj>
              </mc:Choice>
              <mc:Fallback>
                <p:oleObj name="Equation" r:id="rId5" imgW="1130300" imgH="2794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1773238"/>
                        <a:ext cx="3495675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TextBox 10">
            <a:extLst>
              <a:ext uri="{FF2B5EF4-FFF2-40B4-BE49-F238E27FC236}">
                <a16:creationId xmlns="" xmlns:a16="http://schemas.microsoft.com/office/drawing/2014/main" id="{13565A3A-7452-4012-A6A5-90B820DCE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2924175"/>
            <a:ext cx="3960812" cy="1492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3333FF"/>
                </a:solidFill>
              </a:rPr>
              <a:t>Длина волны </a:t>
            </a:r>
            <a:r>
              <a:rPr lang="en-US" altLang="ru-RU" sz="1800" i="1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ru-RU" sz="1800" i="1" baseline="-25000">
                <a:solidFill>
                  <a:srgbClr val="FF0000"/>
                </a:solidFill>
              </a:rPr>
              <a:t>ch</a:t>
            </a:r>
            <a:r>
              <a:rPr lang="en-US" altLang="ru-RU" sz="1400">
                <a:solidFill>
                  <a:srgbClr val="3333FF"/>
                </a:solidFill>
              </a:rPr>
              <a:t> </a:t>
            </a:r>
            <a:r>
              <a:rPr lang="ru-RU" altLang="ru-RU" sz="1400">
                <a:solidFill>
                  <a:srgbClr val="3333FF"/>
                </a:solidFill>
              </a:rPr>
              <a:t>характеристической линии связана с атомным номером </a:t>
            </a:r>
            <a:r>
              <a:rPr lang="en-US" altLang="ru-RU" sz="1800" i="1">
                <a:solidFill>
                  <a:srgbClr val="FF0000"/>
                </a:solidFill>
              </a:rPr>
              <a:t>Z</a:t>
            </a:r>
            <a:r>
              <a:rPr lang="ru-RU" altLang="ru-RU" sz="1400">
                <a:solidFill>
                  <a:srgbClr val="3333FF"/>
                </a:solidFill>
              </a:rPr>
              <a:t> элемента излучающего эту характеристическую линию спектра</a:t>
            </a:r>
            <a:r>
              <a:rPr lang="en-US" altLang="ru-RU" sz="1400">
                <a:solidFill>
                  <a:srgbClr val="3333FF"/>
                </a:solidFill>
              </a:rPr>
              <a:t> (</a:t>
            </a:r>
            <a:r>
              <a:rPr lang="ru-RU" altLang="ru-RU" sz="1400">
                <a:solidFill>
                  <a:srgbClr val="3333FF"/>
                </a:solidFill>
              </a:rPr>
              <a:t>закон Мозли). Параметры </a:t>
            </a:r>
            <a:r>
              <a:rPr lang="en-US" altLang="ru-RU" sz="1400">
                <a:solidFill>
                  <a:srgbClr val="3333FF"/>
                </a:solidFill>
              </a:rPr>
              <a:t>B </a:t>
            </a:r>
            <a:r>
              <a:rPr lang="ru-RU" altLang="ru-RU" sz="1400">
                <a:solidFill>
                  <a:srgbClr val="3333FF"/>
                </a:solidFill>
              </a:rPr>
              <a:t>и </a:t>
            </a:r>
            <a:r>
              <a:rPr lang="en-US" altLang="ru-RU" sz="1400">
                <a:solidFill>
                  <a:srgbClr val="3333FF"/>
                </a:solidFill>
              </a:rPr>
              <a:t>C </a:t>
            </a:r>
            <a:r>
              <a:rPr lang="ru-RU" altLang="ru-RU" sz="1400">
                <a:solidFill>
                  <a:srgbClr val="3333FF"/>
                </a:solidFill>
              </a:rPr>
              <a:t>здесь константы. </a:t>
            </a:r>
          </a:p>
        </p:txBody>
      </p:sp>
      <p:graphicFrame>
        <p:nvGraphicFramePr>
          <p:cNvPr id="1027" name="Object 13">
            <a:extLst>
              <a:ext uri="{FF2B5EF4-FFF2-40B4-BE49-F238E27FC236}">
                <a16:creationId xmlns="" xmlns:a16="http://schemas.microsoft.com/office/drawing/2014/main" id="{04F8F254-068A-4206-9B18-D756D799A8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80063" y="4618038"/>
          <a:ext cx="2355850" cy="151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2" name="Equation" r:id="rId7" imgW="927100" imgH="469900" progId="Equation.DSMT4">
                  <p:embed/>
                </p:oleObj>
              </mc:Choice>
              <mc:Fallback>
                <p:oleObj name="Equation" r:id="rId7" imgW="927100" imgH="4699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4618038"/>
                        <a:ext cx="2355850" cy="1512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11268" grpId="0" animBg="1"/>
      <p:bldP spid="11271" grpId="0" animBg="1"/>
      <p:bldP spid="1032" grpId="0" animBg="1"/>
      <p:bldP spid="1033" grpId="0" animBg="1"/>
      <p:bldP spid="10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>
            <a:extLst>
              <a:ext uri="{FF2B5EF4-FFF2-40B4-BE49-F238E27FC236}">
                <a16:creationId xmlns="" xmlns:a16="http://schemas.microsoft.com/office/drawing/2014/main" id="{9C924F68-BA09-4C5A-8649-6CD68D642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08605"/>
            <a:ext cx="6912768" cy="5849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6">
            <a:extLst>
              <a:ext uri="{FF2B5EF4-FFF2-40B4-BE49-F238E27FC236}">
                <a16:creationId xmlns="" xmlns:a16="http://schemas.microsoft.com/office/drawing/2014/main" id="{44581686-F23D-426A-B764-AD26D2484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463"/>
            <a:ext cx="9144000" cy="9541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rgbClr val="3333FF"/>
                </a:solidFill>
              </a:rPr>
              <a:t>Область взаимодействия электронов зонда с мишенью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8">
            <a:extLst>
              <a:ext uri="{FF2B5EF4-FFF2-40B4-BE49-F238E27FC236}">
                <a16:creationId xmlns="" xmlns:a16="http://schemas.microsoft.com/office/drawing/2014/main" id="{2C135D74-8030-4EA0-B8CD-782129B715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8313" y="0"/>
          <a:ext cx="8351837" cy="493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4" name="Image" r:id="rId3" imgW="15820685" imgH="10763149" progId="Photoshop.Image.7">
                  <p:embed/>
                </p:oleObj>
              </mc:Choice>
              <mc:Fallback>
                <p:oleObj name="Image" r:id="rId3" imgW="15820685" imgH="10763149" progId="Photoshop.Image.7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0"/>
                        <a:ext cx="8351837" cy="493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Line 5">
            <a:extLst>
              <a:ext uri="{FF2B5EF4-FFF2-40B4-BE49-F238E27FC236}">
                <a16:creationId xmlns="" xmlns:a16="http://schemas.microsoft.com/office/drawing/2014/main" id="{A5B16991-2972-418C-9970-163BFDC71D5E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9613" y="2092325"/>
            <a:ext cx="597693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4" name="Text Box 6">
            <a:extLst>
              <a:ext uri="{FF2B5EF4-FFF2-40B4-BE49-F238E27FC236}">
                <a16:creationId xmlns="" xmlns:a16="http://schemas.microsoft.com/office/drawing/2014/main" id="{811EA69E-E64D-48A3-9915-C63D626A2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13325"/>
            <a:ext cx="9144000" cy="11906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3333FF"/>
                </a:solidFill>
              </a:rPr>
              <a:t>Реальный ток зонда в рентгеновском микроанализаторе при диаметре зонда порядка 10</a:t>
            </a:r>
            <a:r>
              <a:rPr lang="ru-RU" altLang="ru-RU" sz="1800" baseline="30000" dirty="0">
                <a:solidFill>
                  <a:srgbClr val="3333FF"/>
                </a:solidFill>
              </a:rPr>
              <a:t>3</a:t>
            </a:r>
            <a:r>
              <a:rPr lang="ru-RU" altLang="ru-RU" sz="1800" dirty="0">
                <a:solidFill>
                  <a:srgbClr val="3333FF"/>
                </a:solidFill>
              </a:rPr>
              <a:t>Å</a:t>
            </a:r>
            <a:r>
              <a:rPr lang="ru-RU" altLang="ru-RU" sz="1800" dirty="0"/>
              <a:t> </a:t>
            </a:r>
            <a:r>
              <a:rPr lang="ru-RU" altLang="ru-RU" sz="1800" dirty="0">
                <a:solidFill>
                  <a:srgbClr val="3333FF"/>
                </a:solidFill>
              </a:rPr>
              <a:t>составляет величину порядка </a:t>
            </a:r>
            <a:r>
              <a:rPr lang="ru-RU" altLang="ru-RU" sz="1800" dirty="0">
                <a:solidFill>
                  <a:srgbClr val="FF0000"/>
                </a:solidFill>
              </a:rPr>
              <a:t>10</a:t>
            </a:r>
            <a:r>
              <a:rPr lang="ru-RU" altLang="ru-RU" sz="1800" baseline="30000" dirty="0">
                <a:solidFill>
                  <a:srgbClr val="FF0000"/>
                </a:solidFill>
              </a:rPr>
              <a:t>-8</a:t>
            </a:r>
            <a:r>
              <a:rPr lang="ru-RU" altLang="ru-RU" sz="1800" dirty="0">
                <a:solidFill>
                  <a:srgbClr val="FF0000"/>
                </a:solidFill>
              </a:rPr>
              <a:t>- 10</a:t>
            </a:r>
            <a:r>
              <a:rPr lang="ru-RU" altLang="ru-RU" sz="1800" baseline="30000" dirty="0">
                <a:solidFill>
                  <a:srgbClr val="FF0000"/>
                </a:solidFill>
              </a:rPr>
              <a:t>-9</a:t>
            </a:r>
            <a:r>
              <a:rPr lang="ru-RU" altLang="ru-RU" sz="1800" dirty="0">
                <a:solidFill>
                  <a:srgbClr val="FF0000"/>
                </a:solidFill>
              </a:rPr>
              <a:t>А. </a:t>
            </a:r>
            <a:r>
              <a:rPr lang="ru-RU" altLang="ru-RU" sz="1800" dirty="0">
                <a:solidFill>
                  <a:srgbClr val="3333FF"/>
                </a:solidFill>
              </a:rPr>
              <a:t>Это означает, что поток рентгеновских квантов будет очень слабый. Поэтому этот поток необходимо бережно собирать.</a:t>
            </a:r>
          </a:p>
        </p:txBody>
      </p:sp>
      <p:sp>
        <p:nvSpPr>
          <p:cNvPr id="15365" name="Text Box 7">
            <a:extLst>
              <a:ext uri="{FF2B5EF4-FFF2-40B4-BE49-F238E27FC236}">
                <a16:creationId xmlns="" xmlns:a16="http://schemas.microsoft.com/office/drawing/2014/main" id="{998AEF20-0883-44FB-A4E1-16BBE3CBC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6381750"/>
            <a:ext cx="29908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0"/>
              <a:t>1Å=10</a:t>
            </a:r>
            <a:r>
              <a:rPr lang="ru-RU" altLang="ru-RU" sz="1800" b="0" baseline="30000"/>
              <a:t>-10</a:t>
            </a:r>
            <a:r>
              <a:rPr lang="en-US" altLang="ru-RU" sz="1800" b="0"/>
              <a:t>m</a:t>
            </a:r>
            <a:r>
              <a:rPr lang="ru-RU" altLang="ru-RU" sz="1800" b="0"/>
              <a:t>=10</a:t>
            </a:r>
            <a:r>
              <a:rPr lang="ru-RU" altLang="ru-RU" sz="1800" b="0" baseline="30000"/>
              <a:t>-8</a:t>
            </a:r>
            <a:r>
              <a:rPr lang="en-US" altLang="ru-RU" sz="1800" b="0"/>
              <a:t>cm</a:t>
            </a:r>
            <a:r>
              <a:rPr lang="ru-RU" altLang="ru-RU" sz="1800" b="0"/>
              <a:t>=10</a:t>
            </a:r>
            <a:r>
              <a:rPr lang="ru-RU" altLang="ru-RU" sz="1800" b="0" baseline="30000"/>
              <a:t>-7</a:t>
            </a:r>
            <a:r>
              <a:rPr lang="en-US" altLang="ru-RU" sz="1800" b="0"/>
              <a:t>mm</a:t>
            </a:r>
            <a:endParaRPr lang="ru-RU" altLang="ru-RU" sz="1800" b="0"/>
          </a:p>
        </p:txBody>
      </p:sp>
      <p:sp>
        <p:nvSpPr>
          <p:cNvPr id="15366" name="Text Box 8">
            <a:extLst>
              <a:ext uri="{FF2B5EF4-FFF2-40B4-BE49-F238E27FC236}">
                <a16:creationId xmlns="" xmlns:a16="http://schemas.microsoft.com/office/drawing/2014/main" id="{50149430-270D-4CFC-94E3-47104E1E1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4438" y="6362700"/>
            <a:ext cx="2693987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0"/>
              <a:t>1</a:t>
            </a:r>
            <a:r>
              <a:rPr lang="ru-RU" altLang="ru-RU" sz="1800" b="0">
                <a:sym typeface="Symbol" panose="05050102010706020507" pitchFamily="18" charset="2"/>
              </a:rPr>
              <a:t></a:t>
            </a:r>
            <a:r>
              <a:rPr lang="ru-RU" altLang="ru-RU" sz="1800" b="0"/>
              <a:t>=10</a:t>
            </a:r>
            <a:r>
              <a:rPr lang="ru-RU" altLang="ru-RU" sz="1800" b="0" baseline="30000"/>
              <a:t>-6</a:t>
            </a:r>
            <a:r>
              <a:rPr lang="ru-RU" altLang="ru-RU" sz="1800" b="0"/>
              <a:t> </a:t>
            </a:r>
            <a:r>
              <a:rPr lang="en-US" altLang="ru-RU" sz="1800" b="0"/>
              <a:t>m</a:t>
            </a:r>
            <a:r>
              <a:rPr lang="ru-RU" altLang="ru-RU" sz="1800" b="0"/>
              <a:t>;</a:t>
            </a:r>
            <a:r>
              <a:rPr lang="en-US" altLang="ru-RU" sz="1800" b="0"/>
              <a:t>   </a:t>
            </a:r>
            <a:r>
              <a:rPr lang="ru-RU" altLang="ru-RU" sz="1800" b="0"/>
              <a:t>1</a:t>
            </a:r>
            <a:r>
              <a:rPr lang="en-US" altLang="ru-RU" sz="1800" b="0"/>
              <a:t>nm</a:t>
            </a:r>
            <a:r>
              <a:rPr lang="ru-RU" altLang="ru-RU" sz="1800" b="0"/>
              <a:t>=10</a:t>
            </a:r>
            <a:r>
              <a:rPr lang="ru-RU" altLang="ru-RU" sz="1800" b="0" baseline="30000"/>
              <a:t>-9</a:t>
            </a:r>
            <a:r>
              <a:rPr lang="ru-RU" altLang="ru-RU" sz="1800" b="0"/>
              <a:t> </a:t>
            </a:r>
            <a:r>
              <a:rPr lang="en-US" altLang="ru-RU" sz="1800" b="0"/>
              <a:t>m</a:t>
            </a:r>
            <a:endParaRPr lang="ru-RU" altLang="ru-RU" sz="1800" b="0"/>
          </a:p>
        </p:txBody>
      </p:sp>
      <p:cxnSp>
        <p:nvCxnSpPr>
          <p:cNvPr id="15367" name="Прямая соединительная линия 2">
            <a:extLst>
              <a:ext uri="{FF2B5EF4-FFF2-40B4-BE49-F238E27FC236}">
                <a16:creationId xmlns="" xmlns:a16="http://schemas.microsoft.com/office/drawing/2014/main" id="{F709E594-ABDC-4F08-8FA6-5BC5C62EB44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68538" y="2092325"/>
            <a:ext cx="0" cy="20891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8" name="Прямая соединительная линия 4">
            <a:extLst>
              <a:ext uri="{FF2B5EF4-FFF2-40B4-BE49-F238E27FC236}">
                <a16:creationId xmlns="" xmlns:a16="http://schemas.microsoft.com/office/drawing/2014/main" id="{26376A44-2725-4973-90EC-2DD991FD310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36963" y="2092325"/>
            <a:ext cx="0" cy="20891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9" name="Прямая со стрелкой 6">
            <a:extLst>
              <a:ext uri="{FF2B5EF4-FFF2-40B4-BE49-F238E27FC236}">
                <a16:creationId xmlns="" xmlns:a16="http://schemas.microsoft.com/office/drawing/2014/main" id="{229EA7E4-CD1F-4700-B5E5-3D243583DE6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68538" y="3748088"/>
            <a:ext cx="13684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0" name="Прямая соединительная линия 8">
            <a:extLst>
              <a:ext uri="{FF2B5EF4-FFF2-40B4-BE49-F238E27FC236}">
                <a16:creationId xmlns="" xmlns:a16="http://schemas.microsoft.com/office/drawing/2014/main" id="{31C4E4E2-D39E-4136-85E5-4174F8AAF6B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645025" y="220663"/>
            <a:ext cx="0" cy="18716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1" name="Прямая соединительная линия 10">
            <a:extLst>
              <a:ext uri="{FF2B5EF4-FFF2-40B4-BE49-F238E27FC236}">
                <a16:creationId xmlns="" xmlns:a16="http://schemas.microsoft.com/office/drawing/2014/main" id="{2BA5CAB4-5F10-4BAD-B354-893B4CFCB73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795963" y="220663"/>
            <a:ext cx="0" cy="18716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2" name="Прямая со стрелкой 12">
            <a:extLst>
              <a:ext uri="{FF2B5EF4-FFF2-40B4-BE49-F238E27FC236}">
                <a16:creationId xmlns="" xmlns:a16="http://schemas.microsoft.com/office/drawing/2014/main" id="{58D7C463-8214-46C1-B30A-40747D4C716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45025" y="652463"/>
            <a:ext cx="1150938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73" name="TextBox 13">
            <a:extLst>
              <a:ext uri="{FF2B5EF4-FFF2-40B4-BE49-F238E27FC236}">
                <a16:creationId xmlns="" xmlns:a16="http://schemas.microsoft.com/office/drawing/2014/main" id="{F92D64D6-8DEA-4A90-98B3-2C6371825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3300" y="654050"/>
            <a:ext cx="744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10</a:t>
            </a:r>
            <a:r>
              <a:rPr lang="ru-RU" altLang="ru-RU" sz="1800" baseline="30000"/>
              <a:t>-7</a:t>
            </a:r>
            <a:r>
              <a:rPr lang="en-US" altLang="ru-RU" sz="1800"/>
              <a:t>A</a:t>
            </a:r>
            <a:endParaRPr lang="ru-RU" altLang="ru-RU" sz="1800"/>
          </a:p>
        </p:txBody>
      </p:sp>
      <p:sp>
        <p:nvSpPr>
          <p:cNvPr id="15374" name="TextBox 14">
            <a:extLst>
              <a:ext uri="{FF2B5EF4-FFF2-40B4-BE49-F238E27FC236}">
                <a16:creationId xmlns="" xmlns:a16="http://schemas.microsoft.com/office/drawing/2014/main" id="{D4CBE3D3-BF77-438B-8CE6-C16BE4FE3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9688" y="3343275"/>
            <a:ext cx="744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10</a:t>
            </a:r>
            <a:r>
              <a:rPr lang="en-US" altLang="ru-RU" sz="1800" baseline="30000"/>
              <a:t>-9</a:t>
            </a:r>
            <a:r>
              <a:rPr lang="en-US" altLang="ru-RU" sz="1800"/>
              <a:t>A</a:t>
            </a:r>
            <a:endParaRPr lang="ru-RU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  <p:bldP spid="15364" grpId="0" animBg="1"/>
      <p:bldP spid="15365" grpId="0" animBg="1"/>
      <p:bldP spid="15366" grpId="0" animBg="1"/>
      <p:bldP spid="15373" grpId="0"/>
      <p:bldP spid="153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EE21396-A350-4E8C-9A46-AABA80E1E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0"/>
            <a:ext cx="9144000" cy="397031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>
                <a:solidFill>
                  <a:srgbClr val="3333FF"/>
                </a:solidFill>
              </a:rPr>
              <a:t>Для получения достаточного разрешения </a:t>
            </a:r>
            <a:r>
              <a:rPr lang="en-US" altLang="ru-RU" sz="3600" dirty="0">
                <a:solidFill>
                  <a:srgbClr val="FF0000"/>
                </a:solidFill>
              </a:rPr>
              <a:t>(~</a:t>
            </a:r>
            <a:r>
              <a:rPr lang="ru-RU" altLang="ru-RU" sz="3600" dirty="0">
                <a:solidFill>
                  <a:srgbClr val="FF0000"/>
                </a:solidFill>
              </a:rPr>
              <a:t>1-</a:t>
            </a:r>
            <a:r>
              <a:rPr lang="en-US" altLang="ru-RU" sz="3600" dirty="0">
                <a:solidFill>
                  <a:srgbClr val="FF0000"/>
                </a:solidFill>
              </a:rPr>
              <a:t>10</a:t>
            </a:r>
            <a:r>
              <a:rPr lang="ru-RU" altLang="ru-RU" sz="3600" i="1" dirty="0">
                <a:solidFill>
                  <a:srgbClr val="FF0000"/>
                </a:solidFill>
              </a:rPr>
              <a:t>Å</a:t>
            </a:r>
            <a:r>
              <a:rPr lang="en-US" altLang="ru-RU" sz="3600" dirty="0">
                <a:solidFill>
                  <a:srgbClr val="FF0000"/>
                </a:solidFill>
              </a:rPr>
              <a:t>)</a:t>
            </a:r>
            <a:r>
              <a:rPr lang="en-US" altLang="ru-RU" sz="3600" dirty="0">
                <a:solidFill>
                  <a:srgbClr val="3333FF"/>
                </a:solidFill>
              </a:rPr>
              <a:t> </a:t>
            </a:r>
            <a:r>
              <a:rPr lang="ru-RU" altLang="ru-RU" sz="3600" dirty="0">
                <a:solidFill>
                  <a:srgbClr val="3333FF"/>
                </a:solidFill>
              </a:rPr>
              <a:t>обычно необходимо уменьшить размеры зонда до величины</a:t>
            </a:r>
            <a:r>
              <a:rPr lang="en-US" altLang="ru-RU" sz="3600" dirty="0">
                <a:solidFill>
                  <a:srgbClr val="3333FF"/>
                </a:solidFill>
              </a:rPr>
              <a:t> ~</a:t>
            </a:r>
            <a:r>
              <a:rPr lang="ru-RU" altLang="ru-RU" sz="3600" dirty="0">
                <a:solidFill>
                  <a:srgbClr val="3333FF"/>
                </a:solidFill>
              </a:rPr>
              <a:t> 1-</a:t>
            </a:r>
            <a:r>
              <a:rPr lang="en-US" altLang="ru-RU" sz="3600" dirty="0">
                <a:solidFill>
                  <a:srgbClr val="3333FF"/>
                </a:solidFill>
              </a:rPr>
              <a:t>10</a:t>
            </a:r>
            <a:r>
              <a:rPr lang="ru-RU" altLang="ru-RU" sz="3600" i="1" dirty="0">
                <a:solidFill>
                  <a:srgbClr val="3333FF"/>
                </a:solidFill>
              </a:rPr>
              <a:t>Å</a:t>
            </a:r>
            <a:r>
              <a:rPr lang="ru-RU" altLang="ru-RU" sz="3600" dirty="0">
                <a:solidFill>
                  <a:srgbClr val="3333FF"/>
                </a:solidFill>
              </a:rPr>
              <a:t>, т.е.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>
                <a:solidFill>
                  <a:srgbClr val="3333FF"/>
                </a:solidFill>
              </a:rPr>
              <a:t>в </a:t>
            </a:r>
            <a:r>
              <a:rPr lang="ru-RU" altLang="ru-RU" sz="3600" i="1" dirty="0">
                <a:solidFill>
                  <a:srgbClr val="3333FF"/>
                </a:solidFill>
              </a:rPr>
              <a:t>10</a:t>
            </a:r>
            <a:r>
              <a:rPr lang="en-US" altLang="ru-RU" sz="3600" i="1" dirty="0">
                <a:solidFill>
                  <a:srgbClr val="3333FF"/>
                </a:solidFill>
              </a:rPr>
              <a:t> </a:t>
            </a:r>
            <a:r>
              <a:rPr lang="ru-RU" altLang="ru-RU" sz="3600" i="1" dirty="0">
                <a:solidFill>
                  <a:srgbClr val="3333FF"/>
                </a:solidFill>
              </a:rPr>
              <a:t>000</a:t>
            </a:r>
            <a:r>
              <a:rPr lang="ru-RU" altLang="ru-RU" sz="3600" dirty="0">
                <a:solidFill>
                  <a:srgbClr val="3333FF"/>
                </a:solidFill>
              </a:rPr>
              <a:t> раз, но при этом существенно уменьшается ток зонда до </a:t>
            </a:r>
            <a:r>
              <a:rPr lang="en-US" altLang="ru-RU" sz="3600" dirty="0">
                <a:solidFill>
                  <a:srgbClr val="3333FF"/>
                </a:solidFill>
              </a:rPr>
              <a:t>~</a:t>
            </a:r>
            <a:r>
              <a:rPr lang="ru-RU" altLang="ru-RU" sz="3600" i="1" dirty="0">
                <a:solidFill>
                  <a:srgbClr val="3333FF"/>
                </a:solidFill>
              </a:rPr>
              <a:t>0.01на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3600" i="1" dirty="0">
                <a:solidFill>
                  <a:srgbClr val="FF0000"/>
                </a:solidFill>
              </a:rPr>
              <a:t>I≈d</a:t>
            </a:r>
            <a:r>
              <a:rPr lang="en-US" altLang="ru-RU" sz="3600" i="1" baseline="30000" dirty="0">
                <a:solidFill>
                  <a:srgbClr val="FF0000"/>
                </a:solidFill>
              </a:rPr>
              <a:t>8/3</a:t>
            </a:r>
            <a:r>
              <a:rPr lang="ru-RU" altLang="ru-RU" sz="36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7347" name="Прямоугольник 2">
            <a:extLst>
              <a:ext uri="{FF2B5EF4-FFF2-40B4-BE49-F238E27FC236}">
                <a16:creationId xmlns="" xmlns:a16="http://schemas.microsoft.com/office/drawing/2014/main" id="{2F0A8EC8-9D91-4DCF-A766-520E42779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95738"/>
            <a:ext cx="9144000" cy="2862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solidFill>
                  <a:srgbClr val="FF0000"/>
                </a:solidFill>
              </a:rPr>
              <a:t>В растровой микроскопии приходится работать с очень маленькими токами зонда. При этом величина отклика в каждой точке объекта будет 10-100 раз меньше!!!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73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="" xmlns:a16="http://schemas.microsoft.com/office/drawing/2014/main" id="{068496AF-5C92-406E-A39E-4D71F2C93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92150"/>
            <a:ext cx="9144000" cy="55086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FF0000"/>
                </a:solidFill>
              </a:rPr>
              <a:t>Оценки, сделанные выше, показывают, что при диаметре зонда </a:t>
            </a:r>
            <a:r>
              <a:rPr lang="ru-RU" altLang="ru-RU" i="1">
                <a:solidFill>
                  <a:srgbClr val="FF0000"/>
                </a:solidFill>
              </a:rPr>
              <a:t>100Å</a:t>
            </a:r>
            <a:r>
              <a:rPr lang="ru-RU" altLang="ru-RU">
                <a:solidFill>
                  <a:srgbClr val="FF0000"/>
                </a:solidFill>
              </a:rPr>
              <a:t> его ток составляет очень малую величину, около </a:t>
            </a:r>
            <a:r>
              <a:rPr lang="ru-RU" altLang="ru-RU" i="1">
                <a:solidFill>
                  <a:srgbClr val="FF0000"/>
                </a:solidFill>
              </a:rPr>
              <a:t>0.01на.</a:t>
            </a:r>
            <a:r>
              <a:rPr lang="ru-RU" altLang="ru-RU">
                <a:solidFill>
                  <a:srgbClr val="FF0000"/>
                </a:solidFill>
              </a:rPr>
              <a:t> Даже если предположить, что коэффициент вторичной эмиссии равен единице, ток вторичных электронов составит лишь </a:t>
            </a:r>
            <a:r>
              <a:rPr lang="ru-RU" altLang="ru-RU" i="1">
                <a:solidFill>
                  <a:srgbClr val="FF0000"/>
                </a:solidFill>
              </a:rPr>
              <a:t>0,01на.</a:t>
            </a:r>
            <a:r>
              <a:rPr lang="ru-RU" altLang="ru-RU">
                <a:solidFill>
                  <a:srgbClr val="FF0000"/>
                </a:solidFill>
              </a:rPr>
              <a:t> Это приводит к необходимости регистрировать в РЭМ очень слабые вторичные сигналы, что, в свою очередь, является сложной технической задачей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8" name="Picture 4" descr="Безымянный 333">
            <a:extLst>
              <a:ext uri="{FF2B5EF4-FFF2-40B4-BE49-F238E27FC236}">
                <a16:creationId xmlns="" xmlns:a16="http://schemas.microsoft.com/office/drawing/2014/main" id="{63CCE9B1-4E59-434E-9BC9-8D69EFE9B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189038"/>
            <a:ext cx="4032250" cy="361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Box 17">
            <a:extLst>
              <a:ext uri="{FF2B5EF4-FFF2-40B4-BE49-F238E27FC236}">
                <a16:creationId xmlns="" xmlns:a16="http://schemas.microsoft.com/office/drawing/2014/main" id="{74E9591A-5111-4647-8A38-A54508FB3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3"/>
            <a:ext cx="9144000" cy="769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>
                <a:solidFill>
                  <a:srgbClr val="0000FF"/>
                </a:solidFill>
              </a:rPr>
              <a:t>КПД рентгеновской трубки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9A3F5350-81D0-486A-8FDC-96B8DA68E9F0}"/>
              </a:ext>
            </a:extLst>
          </p:cNvPr>
          <p:cNvSpPr/>
          <p:nvPr/>
        </p:nvSpPr>
        <p:spPr>
          <a:xfrm>
            <a:off x="4932363" y="1412875"/>
            <a:ext cx="3960812" cy="11525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1026" name="Object 6">
            <a:extLst>
              <a:ext uri="{FF2B5EF4-FFF2-40B4-BE49-F238E27FC236}">
                <a16:creationId xmlns="" xmlns:a16="http://schemas.microsoft.com/office/drawing/2014/main" id="{74379308-38A7-4FE7-89AC-1922F0C991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03800" y="1412875"/>
          <a:ext cx="384175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2" name="Equation" r:id="rId4" imgW="1625600" imgH="457200" progId="Equation.DSMT4">
                  <p:embed/>
                </p:oleObj>
              </mc:Choice>
              <mc:Fallback>
                <p:oleObj name="Equation" r:id="rId4" imgW="1625600" imgH="457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1412875"/>
                        <a:ext cx="384175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Box 4">
            <a:extLst>
              <a:ext uri="{FF2B5EF4-FFF2-40B4-BE49-F238E27FC236}">
                <a16:creationId xmlns="" xmlns:a16="http://schemas.microsoft.com/office/drawing/2014/main" id="{54E53FAB-318C-4A0D-9773-1781A2A93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2997200"/>
            <a:ext cx="4962525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>
                <a:solidFill>
                  <a:srgbClr val="0000FF"/>
                </a:solidFill>
              </a:rPr>
              <a:t>W (</a:t>
            </a:r>
            <a:r>
              <a:rPr lang="ru-RU" altLang="ru-RU" sz="2000">
                <a:solidFill>
                  <a:srgbClr val="0000FF"/>
                </a:solidFill>
              </a:rPr>
              <a:t>вольфрам)</a:t>
            </a:r>
            <a:r>
              <a:rPr lang="en-US" altLang="ru-RU" sz="2000">
                <a:solidFill>
                  <a:srgbClr val="0000FF"/>
                </a:solidFill>
              </a:rPr>
              <a:t>-</a:t>
            </a:r>
            <a:r>
              <a:rPr lang="ru-RU" altLang="ru-RU" sz="2000">
                <a:solidFill>
                  <a:srgbClr val="0000FF"/>
                </a:solidFill>
              </a:rPr>
              <a:t>анод</a:t>
            </a:r>
            <a:r>
              <a:rPr lang="en-US" altLang="ru-RU" sz="2000">
                <a:solidFill>
                  <a:srgbClr val="0000FF"/>
                </a:solidFill>
              </a:rPr>
              <a:t>, V=100kV, </a:t>
            </a:r>
            <a:r>
              <a:rPr lang="ru-RU" altLang="ru-RU" sz="2000">
                <a:solidFill>
                  <a:srgbClr val="0000FF"/>
                </a:solidFill>
              </a:rPr>
              <a:t> </a:t>
            </a:r>
            <a:r>
              <a:rPr lang="en-US" altLang="ru-RU" sz="2000">
                <a:solidFill>
                  <a:srgbClr val="0000FF"/>
                </a:solidFill>
              </a:rPr>
              <a:t>e=0,8%</a:t>
            </a:r>
            <a:endParaRPr lang="ru-RU" altLang="ru-RU" sz="2000">
              <a:solidFill>
                <a:srgbClr val="0000FF"/>
              </a:solidFill>
            </a:endParaRPr>
          </a:p>
        </p:txBody>
      </p:sp>
      <p:sp>
        <p:nvSpPr>
          <p:cNvPr id="1029" name="TextBox 5">
            <a:extLst>
              <a:ext uri="{FF2B5EF4-FFF2-40B4-BE49-F238E27FC236}">
                <a16:creationId xmlns="" xmlns:a16="http://schemas.microsoft.com/office/drawing/2014/main" id="{AFBA2C52-12D9-47AB-923D-129FE6BFA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3789363"/>
            <a:ext cx="424815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>
                <a:solidFill>
                  <a:srgbClr val="0000FF"/>
                </a:solidFill>
              </a:rPr>
              <a:t>Cu</a:t>
            </a:r>
            <a:r>
              <a:rPr lang="ru-RU" altLang="ru-RU" sz="2000">
                <a:solidFill>
                  <a:srgbClr val="0000FF"/>
                </a:solidFill>
              </a:rPr>
              <a:t> (медь)</a:t>
            </a:r>
            <a:r>
              <a:rPr lang="en-US" altLang="ru-RU" sz="2000">
                <a:solidFill>
                  <a:srgbClr val="0000FF"/>
                </a:solidFill>
              </a:rPr>
              <a:t>-</a:t>
            </a:r>
            <a:r>
              <a:rPr lang="ru-RU" altLang="ru-RU" sz="2000">
                <a:solidFill>
                  <a:srgbClr val="0000FF"/>
                </a:solidFill>
              </a:rPr>
              <a:t>анод</a:t>
            </a:r>
            <a:r>
              <a:rPr lang="en-US" altLang="ru-RU" sz="2000">
                <a:solidFill>
                  <a:srgbClr val="0000FF"/>
                </a:solidFill>
              </a:rPr>
              <a:t>, V=30kV, e=0,2%</a:t>
            </a:r>
            <a:endParaRPr lang="ru-RU" altLang="ru-RU" sz="2000">
              <a:solidFill>
                <a:srgbClr val="0000FF"/>
              </a:solidFill>
            </a:endParaRPr>
          </a:p>
        </p:txBody>
      </p:sp>
      <p:sp>
        <p:nvSpPr>
          <p:cNvPr id="98314" name="Text Box 10">
            <a:extLst>
              <a:ext uri="{FF2B5EF4-FFF2-40B4-BE49-F238E27FC236}">
                <a16:creationId xmlns="" xmlns:a16="http://schemas.microsoft.com/office/drawing/2014/main" id="{32E10414-AC3B-4F93-A06C-451EB3E3B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5160963"/>
            <a:ext cx="524510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>
                <a:solidFill>
                  <a:srgbClr val="FF0000"/>
                </a:solidFill>
              </a:rPr>
              <a:t>V=100kV, i=10mA, W=1kW</a:t>
            </a:r>
            <a:endParaRPr lang="ru-RU" altLang="ru-RU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" grpId="0" animBg="1"/>
      <p:bldP spid="7" grpId="0" animBg="1"/>
      <p:bldP spid="1028" grpId="0" animBg="1"/>
      <p:bldP spid="1029" grpId="0" animBg="1"/>
      <p:bldP spid="983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>
            <a:extLst>
              <a:ext uri="{FF2B5EF4-FFF2-40B4-BE49-F238E27FC236}">
                <a16:creationId xmlns="" xmlns:a16="http://schemas.microsoft.com/office/drawing/2014/main" id="{DED6D424-CCB2-48D1-B807-3B48BA751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36613"/>
            <a:ext cx="9144000" cy="4832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solidFill>
                  <a:srgbClr val="3333FF"/>
                </a:solidFill>
              </a:rPr>
              <a:t>Для определения элементного состава образца рентгеновское излучение, генерируемое образцом-мишенью, разлагается в спектр по длинам волн при помощи какого-либо диспергирующего элемента. В электронно-зондовом микроанализе используются два способа измерения рентгеновского спектра - метод кристалл-дифракционного спектрометра и энерго-дисперсионный метод. Каждый из этих методов имеет и свои достоинства и свои недостатки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>
            <a:extLst>
              <a:ext uri="{FF2B5EF4-FFF2-40B4-BE49-F238E27FC236}">
                <a16:creationId xmlns="" xmlns:a16="http://schemas.microsoft.com/office/drawing/2014/main" id="{F415F5D3-B1C1-4476-A485-E491B5834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00213"/>
            <a:ext cx="9144000" cy="258532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5400" dirty="0">
                <a:solidFill>
                  <a:srgbClr val="3333FF"/>
                </a:solidFill>
              </a:rPr>
              <a:t>Кристалл-дифракционные спектрометры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D432799-0CA2-40DF-90FB-4F1DC37DD549}"/>
              </a:ext>
            </a:extLst>
          </p:cNvPr>
          <p:cNvSpPr txBox="1"/>
          <p:nvPr/>
        </p:nvSpPr>
        <p:spPr>
          <a:xfrm>
            <a:off x="-1" y="116632"/>
            <a:ext cx="9144001" cy="452431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3333FF"/>
                </a:solidFill>
              </a:rPr>
              <a:t>В основе </a:t>
            </a:r>
          </a:p>
          <a:p>
            <a:pPr algn="ctr"/>
            <a:r>
              <a:rPr lang="ru-RU" sz="3600" dirty="0">
                <a:solidFill>
                  <a:srgbClr val="3333FF"/>
                </a:solidFill>
              </a:rPr>
              <a:t>рентгеновского микроанализа </a:t>
            </a:r>
          </a:p>
          <a:p>
            <a:pPr algn="ctr"/>
            <a:r>
              <a:rPr lang="ru-RU" sz="3600" dirty="0">
                <a:solidFill>
                  <a:srgbClr val="3333FF"/>
                </a:solidFill>
              </a:rPr>
              <a:t>лежит соотношение связывающее длину волны </a:t>
            </a:r>
          </a:p>
          <a:p>
            <a:pPr algn="ctr"/>
            <a:r>
              <a:rPr lang="ru-RU" sz="3600" dirty="0">
                <a:solidFill>
                  <a:srgbClr val="3333FF"/>
                </a:solidFill>
              </a:rPr>
              <a:t>рентгеновского излучения </a:t>
            </a:r>
          </a:p>
          <a:p>
            <a:pPr algn="ctr"/>
            <a:r>
              <a:rPr lang="ru-RU" sz="3600" dirty="0">
                <a:solidFill>
                  <a:srgbClr val="FFC000"/>
                </a:solidFill>
              </a:rPr>
              <a:t>с атомным номером вещества </a:t>
            </a:r>
          </a:p>
          <a:p>
            <a:pPr algn="ctr"/>
            <a:r>
              <a:rPr lang="ru-RU" sz="3600" dirty="0">
                <a:solidFill>
                  <a:srgbClr val="FFC000"/>
                </a:solidFill>
              </a:rPr>
              <a:t>излучившего эту волну </a:t>
            </a:r>
          </a:p>
          <a:p>
            <a:pPr algn="ctr"/>
            <a:r>
              <a:rPr lang="ru-RU" sz="3600" dirty="0">
                <a:solidFill>
                  <a:srgbClr val="FF0000"/>
                </a:solidFill>
              </a:rPr>
              <a:t>закон </a:t>
            </a:r>
            <a:r>
              <a:rPr lang="ru-RU" sz="3600" dirty="0" err="1">
                <a:solidFill>
                  <a:srgbClr val="FF0000"/>
                </a:solidFill>
              </a:rPr>
              <a:t>Мозли</a:t>
            </a:r>
            <a:r>
              <a:rPr lang="ru-RU" sz="3600" dirty="0">
                <a:solidFill>
                  <a:srgbClr val="FF0000"/>
                </a:solidFill>
              </a:rPr>
              <a:t> (1913)</a:t>
            </a:r>
          </a:p>
        </p:txBody>
      </p:sp>
      <p:pic>
        <p:nvPicPr>
          <p:cNvPr id="3" name="Picture 8" descr="Рисунок11">
            <a:extLst>
              <a:ext uri="{FF2B5EF4-FFF2-40B4-BE49-F238E27FC236}">
                <a16:creationId xmlns="" xmlns:a16="http://schemas.microsoft.com/office/drawing/2014/main" id="{144D7C7F-2668-4B2C-B255-EF6C7D0CC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758743"/>
            <a:ext cx="2908300" cy="1958975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41831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ru-RU" sz="4400" dirty="0">
                <a:solidFill>
                  <a:srgbClr val="3333FF"/>
                </a:solidFill>
              </a:rPr>
              <a:t>Три варианта схем </a:t>
            </a:r>
          </a:p>
          <a:p>
            <a:pPr algn="ctr"/>
            <a:r>
              <a:rPr lang="ru-RU" altLang="ru-RU" sz="4400" dirty="0">
                <a:solidFill>
                  <a:srgbClr val="3333FF"/>
                </a:solidFill>
              </a:rPr>
              <a:t>рентгеновских спектрометров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772816"/>
            <a:ext cx="914400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2"/>
            <a:r>
              <a:rPr lang="ru-RU" altLang="ru-RU" sz="3600" dirty="0">
                <a:solidFill>
                  <a:srgbClr val="3333FF"/>
                </a:solidFill>
              </a:rPr>
              <a:t>а) - спектрометр с плоским кристаллом; </a:t>
            </a:r>
            <a:endParaRPr lang="en-US" altLang="ru-RU" sz="3600" dirty="0">
              <a:solidFill>
                <a:srgbClr val="3333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158480"/>
            <a:ext cx="914400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2"/>
            <a:r>
              <a:rPr lang="ru-RU" altLang="ru-RU" sz="3600" dirty="0">
                <a:solidFill>
                  <a:srgbClr val="3333FF"/>
                </a:solidFill>
              </a:rPr>
              <a:t>б) - спектрометр с частичной фокусировкой по Иоганну; </a:t>
            </a:r>
            <a:endParaRPr lang="en-US" altLang="ru-RU" sz="3600" dirty="0">
              <a:solidFill>
                <a:srgbClr val="3333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581128"/>
            <a:ext cx="914400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2"/>
            <a:r>
              <a:rPr lang="ru-RU" altLang="ru-RU" sz="3600" dirty="0">
                <a:solidFill>
                  <a:srgbClr val="3333FF"/>
                </a:solidFill>
              </a:rPr>
              <a:t>в) - спектрометр с полной фокусировкой по Иогансону </a:t>
            </a:r>
          </a:p>
        </p:txBody>
      </p:sp>
    </p:spTree>
    <p:extLst>
      <p:ext uri="{BB962C8B-B14F-4D97-AF65-F5344CB8AC3E}">
        <p14:creationId xmlns:p14="http://schemas.microsoft.com/office/powerpoint/2010/main" val="128451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E:\Безымянный 2.jpg">
            <a:extLst>
              <a:ext uri="{FF2B5EF4-FFF2-40B4-BE49-F238E27FC236}">
                <a16:creationId xmlns="" xmlns:a16="http://schemas.microsoft.com/office/drawing/2014/main" id="{37A4885A-1423-4BBB-8DED-194E24275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860425"/>
            <a:ext cx="7453312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14">
            <a:extLst>
              <a:ext uri="{FF2B5EF4-FFF2-40B4-BE49-F238E27FC236}">
                <a16:creationId xmlns="" xmlns:a16="http://schemas.microsoft.com/office/drawing/2014/main" id="{7DEF82A3-5C52-4DEA-8600-4C3CF3814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" y="5657850"/>
            <a:ext cx="9144000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Отражение от плоского кристалла дает расходящийся пучок и не позволяет его сфокусировать. Поэтому светосила такой схемы низкая. </a:t>
            </a:r>
          </a:p>
        </p:txBody>
      </p:sp>
      <p:graphicFrame>
        <p:nvGraphicFramePr>
          <p:cNvPr id="4" name="Object 14">
            <a:extLst>
              <a:ext uri="{FF2B5EF4-FFF2-40B4-BE49-F238E27FC236}">
                <a16:creationId xmlns="" xmlns:a16="http://schemas.microsoft.com/office/drawing/2014/main" id="{E096A20F-A823-4901-BBB7-34389F0D41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05163" y="4508500"/>
          <a:ext cx="2733675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5" name="Equation" r:id="rId4" imgW="774028" imgH="177646" progId="Equation.DSMT4">
                  <p:embed/>
                </p:oleObj>
              </mc:Choice>
              <mc:Fallback>
                <p:oleObj name="Equation" r:id="rId4" imgW="774028" imgH="177646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5163" y="4508500"/>
                        <a:ext cx="2733675" cy="6270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5" name="Прямоугольник 4">
            <a:extLst>
              <a:ext uri="{FF2B5EF4-FFF2-40B4-BE49-F238E27FC236}">
                <a16:creationId xmlns="" xmlns:a16="http://schemas.microsoft.com/office/drawing/2014/main" id="{177AF292-E10C-4C67-8090-B729E6B2B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solidFill>
                  <a:srgbClr val="3333FF"/>
                </a:solidFill>
              </a:rPr>
              <a:t>Спектрометр с плоским кристаллом</a:t>
            </a:r>
            <a:endParaRPr lang="ru-RU" altLang="ru-RU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>
            <a:extLst>
              <a:ext uri="{FF2B5EF4-FFF2-40B4-BE49-F238E27FC236}">
                <a16:creationId xmlns="" xmlns:a16="http://schemas.microsoft.com/office/drawing/2014/main" id="{D1026E61-B77E-4458-82FC-B1ACA79F6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solidFill>
                  <a:srgbClr val="3333FF"/>
                </a:solidFill>
              </a:rPr>
              <a:t>Спектрометр с частичной фокусировкой по Иоганну</a:t>
            </a:r>
            <a:endParaRPr lang="ru-RU" altLang="ru-RU" sz="3600"/>
          </a:p>
        </p:txBody>
      </p:sp>
      <p:pic>
        <p:nvPicPr>
          <p:cNvPr id="5" name="Picture 7" descr="Focus2a">
            <a:extLst>
              <a:ext uri="{FF2B5EF4-FFF2-40B4-BE49-F238E27FC236}">
                <a16:creationId xmlns="" xmlns:a16="http://schemas.microsoft.com/office/drawing/2014/main" id="{ECAD4816-6D5E-4069-90A3-6EEA388A1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9700"/>
            <a:ext cx="4321175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0">
            <a:extLst>
              <a:ext uri="{FF2B5EF4-FFF2-40B4-BE49-F238E27FC236}">
                <a16:creationId xmlns="" xmlns:a16="http://schemas.microsoft.com/office/drawing/2014/main" id="{F8F19931-F21C-4BF2-9E64-CE6D26AFB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9300" y="2349500"/>
            <a:ext cx="4584700" cy="18145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i="1">
                <a:solidFill>
                  <a:srgbClr val="3333FF"/>
                </a:solidFill>
              </a:rPr>
              <a:t>Кристалл </a:t>
            </a:r>
            <a:r>
              <a:rPr lang="en-US" altLang="ru-RU" sz="2800" i="1">
                <a:solidFill>
                  <a:srgbClr val="3333FF"/>
                </a:solidFill>
              </a:rPr>
              <a:t>C</a:t>
            </a:r>
            <a:r>
              <a:rPr lang="ru-RU" altLang="ru-RU" sz="2800" i="1">
                <a:solidFill>
                  <a:srgbClr val="3333FF"/>
                </a:solidFill>
              </a:rPr>
              <a:t> изогнут по радиусу </a:t>
            </a:r>
            <a:r>
              <a:rPr lang="en-US" altLang="ru-RU" sz="2800" i="1">
                <a:solidFill>
                  <a:srgbClr val="3333FF"/>
                </a:solidFill>
              </a:rPr>
              <a:t>2R</a:t>
            </a:r>
            <a:r>
              <a:rPr lang="ru-RU" altLang="ru-RU" sz="2800" i="1">
                <a:solidFill>
                  <a:srgbClr val="3333FF"/>
                </a:solidFill>
              </a:rPr>
              <a:t>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i="1">
                <a:solidFill>
                  <a:srgbClr val="3333FF"/>
                </a:solidFill>
              </a:rPr>
              <a:t>Круг радиуса </a:t>
            </a:r>
            <a:r>
              <a:rPr lang="en-US" altLang="ru-RU" sz="2800" i="1">
                <a:solidFill>
                  <a:srgbClr val="3333FF"/>
                </a:solidFill>
              </a:rPr>
              <a:t>R – </a:t>
            </a:r>
            <a:r>
              <a:rPr lang="ru-RU" altLang="ru-RU" sz="2800" i="1">
                <a:solidFill>
                  <a:srgbClr val="3333FF"/>
                </a:solidFill>
              </a:rPr>
              <a:t>круг фокусировки Роуланда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>
            <a:extLst>
              <a:ext uri="{FF2B5EF4-FFF2-40B4-BE49-F238E27FC236}">
                <a16:creationId xmlns="" xmlns:a16="http://schemas.microsoft.com/office/drawing/2014/main" id="{4C112EF2-91E6-45A3-8323-4FC2B542C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solidFill>
                  <a:srgbClr val="3333FF"/>
                </a:solidFill>
              </a:rPr>
              <a:t>Спектрометр с полной фокусировкой по Иогансону</a:t>
            </a:r>
            <a:endParaRPr lang="ru-RU" altLang="ru-RU" sz="3600"/>
          </a:p>
        </p:txBody>
      </p:sp>
      <p:pic>
        <p:nvPicPr>
          <p:cNvPr id="3" name="Picture 9" descr="Focus2b">
            <a:extLst>
              <a:ext uri="{FF2B5EF4-FFF2-40B4-BE49-F238E27FC236}">
                <a16:creationId xmlns="" xmlns:a16="http://schemas.microsoft.com/office/drawing/2014/main" id="{5992D6FB-0E43-4FB9-834B-7505EF553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343025"/>
            <a:ext cx="4105275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6">
            <a:extLst>
              <a:ext uri="{FF2B5EF4-FFF2-40B4-BE49-F238E27FC236}">
                <a16:creationId xmlns="" xmlns:a16="http://schemas.microsoft.com/office/drawing/2014/main" id="{800D061A-3BDC-47C6-A118-DD30E3E6D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320800"/>
            <a:ext cx="6169025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Box 7">
            <a:extLst>
              <a:ext uri="{FF2B5EF4-FFF2-40B4-BE49-F238E27FC236}">
                <a16:creationId xmlns="" xmlns:a16="http://schemas.microsoft.com/office/drawing/2014/main" id="{C078A6ED-A476-4CC6-9E35-2D7B58313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3"/>
            <a:ext cx="9144000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solidFill>
                  <a:srgbClr val="FF0000"/>
                </a:solidFill>
              </a:rPr>
              <a:t>Метод кристалл-дифракционного спектрометра </a:t>
            </a:r>
          </a:p>
        </p:txBody>
      </p:sp>
      <p:sp>
        <p:nvSpPr>
          <p:cNvPr id="1030" name="Text Box 8">
            <a:extLst>
              <a:ext uri="{FF2B5EF4-FFF2-40B4-BE49-F238E27FC236}">
                <a16:creationId xmlns="" xmlns:a16="http://schemas.microsoft.com/office/drawing/2014/main" id="{C29870E7-A5EC-498A-875B-3B37DAC7B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21388"/>
            <a:ext cx="9144000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i="1">
                <a:solidFill>
                  <a:srgbClr val="3333FF"/>
                </a:solidFill>
              </a:rPr>
              <a:t>Блок-схема микро-анализатора с кристалл-дифракционным спектрометром.</a:t>
            </a:r>
            <a:r>
              <a:rPr lang="ru-RU" altLang="ru-RU" sz="2400">
                <a:solidFill>
                  <a:srgbClr val="3333FF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 animBg="1"/>
      <p:bldP spid="10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>
            <a:extLst>
              <a:ext uri="{FF2B5EF4-FFF2-40B4-BE49-F238E27FC236}">
                <a16:creationId xmlns="" xmlns:a16="http://schemas.microsoft.com/office/drawing/2014/main" id="{DF9904BA-D1CE-4AB2-8BD2-1A44DE89D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52513"/>
            <a:ext cx="9144000" cy="501675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dirty="0"/>
              <a:t>Весь рентгеновский спектр снимается последовательно по точкам </a:t>
            </a:r>
            <a:r>
              <a:rPr lang="en-US" altLang="ru-RU" sz="4000" dirty="0"/>
              <a:t>I=F(</a:t>
            </a:r>
            <a:r>
              <a:rPr lang="el-GR" altLang="ru-RU" sz="4000" dirty="0"/>
              <a:t>λ</a:t>
            </a:r>
            <a:r>
              <a:rPr lang="en-US" altLang="ru-RU" sz="4000" dirty="0"/>
              <a:t>) </a:t>
            </a:r>
            <a:r>
              <a:rPr lang="ru-RU" altLang="ru-RU" sz="4000" dirty="0"/>
              <a:t>путем поворота кристалла-монохроматора и детектора </a:t>
            </a:r>
            <a:endParaRPr lang="en-US" altLang="ru-RU" sz="40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dirty="0"/>
              <a:t>(узкие спектральные линии и высокое разрешение по энергиям </a:t>
            </a:r>
            <a:r>
              <a:rPr lang="en-US" altLang="ru-RU" sz="4000" dirty="0">
                <a:solidFill>
                  <a:srgbClr val="3333FF"/>
                </a:solidFill>
              </a:rPr>
              <a:t>~</a:t>
            </a:r>
            <a:r>
              <a:rPr lang="ru-RU" altLang="ru-RU" sz="4000" dirty="0">
                <a:solidFill>
                  <a:srgbClr val="3333FF"/>
                </a:solidFill>
              </a:rPr>
              <a:t>10эв</a:t>
            </a:r>
            <a:r>
              <a:rPr lang="ru-RU" altLang="ru-RU" sz="4000" dirty="0"/>
              <a:t>)</a:t>
            </a:r>
            <a:r>
              <a:rPr lang="en-US" altLang="ru-RU" sz="4000" dirty="0"/>
              <a:t>!!!</a:t>
            </a:r>
            <a:endParaRPr lang="ru-RU" alt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="" xmlns:a16="http://schemas.microsoft.com/office/drawing/2014/main" id="{79D55EE5-1881-4819-A4F8-97926BECE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6633"/>
            <a:ext cx="6971572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066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2">
            <a:extLst>
              <a:ext uri="{FF2B5EF4-FFF2-40B4-BE49-F238E27FC236}">
                <a16:creationId xmlns="" xmlns:a16="http://schemas.microsoft.com/office/drawing/2014/main" id="{030293BB-339D-4643-8EF7-F00F7B026B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56100" y="836613"/>
          <a:ext cx="4668838" cy="602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4" name="Image" r:id="rId4" imgW="2526583" imgH="3261367" progId="">
                  <p:embed/>
                </p:oleObj>
              </mc:Choice>
              <mc:Fallback>
                <p:oleObj name="Image" r:id="rId4" imgW="2526583" imgH="3261367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836613"/>
                        <a:ext cx="4668838" cy="602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 Box 6">
            <a:extLst>
              <a:ext uri="{FF2B5EF4-FFF2-40B4-BE49-F238E27FC236}">
                <a16:creationId xmlns="" xmlns:a16="http://schemas.microsoft.com/office/drawing/2014/main" id="{55665F7B-87C0-4F42-907E-2AE71FB66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288"/>
            <a:ext cx="9144000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3333FF"/>
                </a:solidFill>
              </a:rPr>
              <a:t>Зависимости длин волн серий K, L, M от атомного номера</a:t>
            </a:r>
            <a:r>
              <a:rPr lang="ru-RU" altLang="ru-RU" sz="2400"/>
              <a:t> </a:t>
            </a:r>
          </a:p>
        </p:txBody>
      </p:sp>
      <p:pic>
        <p:nvPicPr>
          <p:cNvPr id="25604" name="Picture 6">
            <a:extLst>
              <a:ext uri="{FF2B5EF4-FFF2-40B4-BE49-F238E27FC236}">
                <a16:creationId xmlns="" xmlns:a16="http://schemas.microsoft.com/office/drawing/2014/main" id="{FC7A0F96-81B9-4F1E-B989-2E4FEF3C1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176338"/>
            <a:ext cx="4076701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97">
            <a:extLst>
              <a:ext uri="{FF2B5EF4-FFF2-40B4-BE49-F238E27FC236}">
                <a16:creationId xmlns="" xmlns:a16="http://schemas.microsoft.com/office/drawing/2014/main" id="{5EF3111C-A4D0-4789-8833-3D0D5C270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575" y="1196975"/>
            <a:ext cx="7199313" cy="5400675"/>
          </a:xfrm>
          <a:prstGeom prst="rect">
            <a:avLst/>
          </a:prstGeom>
          <a:solidFill>
            <a:schemeClr val="bg1"/>
          </a:solidFill>
          <a:ln w="57150">
            <a:solidFill>
              <a:srgbClr val="3333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6627" name="Rectangle 4">
            <a:extLst>
              <a:ext uri="{FF2B5EF4-FFF2-40B4-BE49-F238E27FC236}">
                <a16:creationId xmlns="" xmlns:a16="http://schemas.microsoft.com/office/drawing/2014/main" id="{7254ECDD-C2E8-437B-B6DF-3DA7FA04F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0"/>
            <a:ext cx="7705725" cy="946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Сравнительные характеристики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кристалл-монохроматорав</a:t>
            </a:r>
            <a:endParaRPr lang="ru-RU" altLang="ru-RU" sz="2800">
              <a:solidFill>
                <a:srgbClr val="3333FF"/>
              </a:solidFill>
            </a:endParaRPr>
          </a:p>
        </p:txBody>
      </p:sp>
      <p:graphicFrame>
        <p:nvGraphicFramePr>
          <p:cNvPr id="81982" name="Group 62">
            <a:extLst>
              <a:ext uri="{FF2B5EF4-FFF2-40B4-BE49-F238E27FC236}">
                <a16:creationId xmlns="" xmlns:a16="http://schemas.microsoft.com/office/drawing/2014/main" id="{D9FDF484-5CF1-49C7-B555-38B0C2C9728D}"/>
              </a:ext>
            </a:extLst>
          </p:cNvPr>
          <p:cNvGraphicFramePr>
            <a:graphicFrameLocks noGrp="1"/>
          </p:cNvGraphicFramePr>
          <p:nvPr/>
        </p:nvGraphicFramePr>
        <p:xfrm>
          <a:off x="1116013" y="1268413"/>
          <a:ext cx="7056437" cy="5237164"/>
        </p:xfrm>
        <a:graphic>
          <a:graphicData uri="http://schemas.openxmlformats.org/drawingml/2006/table">
            <a:tbl>
              <a:tblPr/>
              <a:tblGrid>
                <a:gridCol w="31257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589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716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143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Кристаллы - монохроматоры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Межплоскостные расстояния d(Å)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Рабочая область длин волн (Å)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3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LiF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2.01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0.7-3.5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4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Кальцит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3.04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1.0-5.0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4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Кварц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4.23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1.5-5.0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00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Этилендиамин-d-тетрат (EDDT)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4.35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1.5-7.0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4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Пентаэритрит (RET)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4.39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1.5-7.0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400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Дигидрофосфат аммония (ADP)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5.3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2.0-9.0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4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Слюда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10.0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3.5-17.0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4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Гидрофталат калия (KAP)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13.3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5.0-25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34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Стеарат свинца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49.0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15.0-100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6674" name="Rectangle 195">
            <a:extLst>
              <a:ext uri="{FF2B5EF4-FFF2-40B4-BE49-F238E27FC236}">
                <a16:creationId xmlns="" xmlns:a16="http://schemas.microsoft.com/office/drawing/2014/main" id="{E3E79FC8-3A30-4867-ABBB-193122E20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70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2">
            <a:extLst>
              <a:ext uri="{FF2B5EF4-FFF2-40B4-BE49-F238E27FC236}">
                <a16:creationId xmlns="" xmlns:a16="http://schemas.microsoft.com/office/drawing/2014/main" id="{7A275BC6-B09B-46B3-AA30-9A5712414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89138"/>
            <a:ext cx="9144000" cy="1754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5400" dirty="0" err="1">
                <a:solidFill>
                  <a:srgbClr val="3333FF"/>
                </a:solidFill>
              </a:rPr>
              <a:t>Энерго</a:t>
            </a:r>
            <a:r>
              <a:rPr lang="ru-RU" altLang="ru-RU" sz="5400" dirty="0">
                <a:solidFill>
                  <a:srgbClr val="3333FF"/>
                </a:solidFill>
              </a:rPr>
              <a:t>-дисперсионные спектрометры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Box 3">
            <a:extLst>
              <a:ext uri="{FF2B5EF4-FFF2-40B4-BE49-F238E27FC236}">
                <a16:creationId xmlns="" xmlns:a16="http://schemas.microsoft.com/office/drawing/2014/main" id="{E1E712EC-A630-4426-BB1B-A463CCFCA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695834"/>
            <a:ext cx="9144000" cy="167738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rgbClr val="3333FF"/>
                </a:solidFill>
              </a:rPr>
              <a:t>Длина волны испускаемого характеристического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rgbClr val="3333FF"/>
                </a:solidFill>
              </a:rPr>
              <a:t>рентгеновского излучения является функцией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rgbClr val="3333FF"/>
                </a:solidFill>
              </a:rPr>
              <a:t>атомного номера излучающего элемента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/>
              <a:t>Генри </a:t>
            </a:r>
            <a:r>
              <a:rPr lang="ru-RU" altLang="ru-RU" sz="2500" b="1" dirty="0" err="1" smtClean="0"/>
              <a:t>Мозли</a:t>
            </a:r>
            <a:r>
              <a:rPr lang="ru-RU" altLang="ru-RU" sz="2500" b="1" dirty="0" smtClean="0"/>
              <a:t> </a:t>
            </a:r>
            <a:r>
              <a:rPr lang="ru-RU" sz="2800" dirty="0"/>
              <a:t>(1889-1915</a:t>
            </a:r>
            <a:r>
              <a:rPr lang="ru-RU" sz="2800" dirty="0" smtClean="0"/>
              <a:t>)</a:t>
            </a:r>
            <a:r>
              <a:rPr lang="ru-RU" altLang="ru-RU" sz="2500" b="1" dirty="0" smtClean="0"/>
              <a:t>, Английский </a:t>
            </a:r>
            <a:r>
              <a:rPr lang="ru-RU" altLang="ru-RU" sz="2500" b="1" dirty="0"/>
              <a:t>физик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="" xmlns:a16="http://schemas.microsoft.com/office/drawing/2014/main" id="{A593D94C-5859-4CCE-B38B-E83C1EE1E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72304"/>
            <a:ext cx="9144000" cy="92333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5400" b="1" dirty="0"/>
              <a:t>Закон </a:t>
            </a:r>
            <a:r>
              <a:rPr lang="ru-RU" altLang="ru-RU" sz="5400" b="1" dirty="0" err="1"/>
              <a:t>Мозли</a:t>
            </a:r>
            <a:endParaRPr lang="ru-RU" altLang="ru-RU" sz="5400" b="1" dirty="0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2569"/>
              </p:ext>
            </p:extLst>
          </p:nvPr>
        </p:nvGraphicFramePr>
        <p:xfrm>
          <a:off x="3030829" y="1967642"/>
          <a:ext cx="3082342" cy="1656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1" name="Equation" r:id="rId3" imgW="850680" imgH="457200" progId="Equation.DSMT4">
                  <p:embed/>
                </p:oleObj>
              </mc:Choice>
              <mc:Fallback>
                <p:oleObj name="Equation" r:id="rId3" imgW="8506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30829" y="1967642"/>
                        <a:ext cx="3082342" cy="165618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031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4">
            <a:extLst>
              <a:ext uri="{FF2B5EF4-FFF2-40B4-BE49-F238E27FC236}">
                <a16:creationId xmlns="" xmlns:a16="http://schemas.microsoft.com/office/drawing/2014/main" id="{FDD8BDC2-4250-4B08-A5F6-98F93C9A2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700" y="404813"/>
            <a:ext cx="9144000" cy="61864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solidFill>
                  <a:srgbClr val="3333FF"/>
                </a:solidFill>
              </a:rPr>
              <a:t>С 70-ых годов в практику рентгеноспектрального микрозондового анализа начали входить энергодисперсионные полупроводниковые детекторы на основе </a:t>
            </a:r>
            <a:r>
              <a:rPr lang="ru-RU" altLang="ru-RU" sz="3600" i="1">
                <a:solidFill>
                  <a:srgbClr val="3333FF"/>
                </a:solidFill>
              </a:rPr>
              <a:t>Si,</a:t>
            </a:r>
            <a:r>
              <a:rPr lang="ru-RU" altLang="ru-RU" sz="3600">
                <a:solidFill>
                  <a:srgbClr val="3333FF"/>
                </a:solidFill>
              </a:rPr>
              <a:t> легированного </a:t>
            </a:r>
            <a:r>
              <a:rPr lang="ru-RU" altLang="ru-RU" sz="3600" i="1">
                <a:solidFill>
                  <a:srgbClr val="3333FF"/>
                </a:solidFill>
              </a:rPr>
              <a:t>Li</a:t>
            </a:r>
            <a:r>
              <a:rPr lang="ru-RU" altLang="ru-RU" sz="3600">
                <a:solidFill>
                  <a:srgbClr val="3333FF"/>
                </a:solidFill>
              </a:rPr>
              <a:t>. На базе таких детекторов в настоящее время созданы весьма совершенные энергодисперсионные системы, позволяющие анализировать спектры практически всех элементов </a:t>
            </a:r>
            <a:endParaRPr lang="ru-RU" altLang="ru-RU" sz="36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1484784"/>
            <a:ext cx="9144001" cy="31700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Амплитуда регистрируемого сигнала (отклика детектора на </a:t>
            </a:r>
            <a:r>
              <a:rPr lang="ru-RU" sz="4000" dirty="0" err="1"/>
              <a:t>регистируемый</a:t>
            </a:r>
            <a:r>
              <a:rPr lang="ru-RU" sz="4000" dirty="0"/>
              <a:t> квант) пропорциональна энергии этого кванта рентгеновского излучения 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7467549"/>
              </p:ext>
            </p:extLst>
          </p:nvPr>
        </p:nvGraphicFramePr>
        <p:xfrm>
          <a:off x="3014663" y="5013325"/>
          <a:ext cx="3148012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0" name="Equation" r:id="rId3" imgW="457200" imgH="177480" progId="Equation.DSMT4">
                  <p:embed/>
                </p:oleObj>
              </mc:Choice>
              <mc:Fallback>
                <p:oleObj name="Equation" r:id="rId3" imgW="4572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14663" y="5013325"/>
                        <a:ext cx="3148012" cy="12239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061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>
            <a:extLst>
              <a:ext uri="{FF2B5EF4-FFF2-40B4-BE49-F238E27FC236}">
                <a16:creationId xmlns="" xmlns:a16="http://schemas.microsoft.com/office/drawing/2014/main" id="{0FBD9F4A-DA37-4187-B1B6-7C7E9A193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632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0" dirty="0"/>
              <a:t>Все точки рентгеновского спектра регистрируются </a:t>
            </a:r>
            <a:r>
              <a:rPr lang="ru-RU" altLang="ru-RU" sz="3600" dirty="0">
                <a:solidFill>
                  <a:srgbClr val="3333FF"/>
                </a:solidFill>
              </a:rPr>
              <a:t>одновременно</a:t>
            </a:r>
            <a:r>
              <a:rPr lang="ru-RU" altLang="ru-RU" sz="3600" b="0" dirty="0"/>
              <a:t>, однако в следствии невысокого энергетического разрешения спектральные линии получаются более широкими по сравнению с кристалл-дифракционным спектрометром. Поэтому  </a:t>
            </a:r>
            <a:r>
              <a:rPr lang="ru-RU" altLang="ru-RU" sz="3600" b="0" dirty="0" err="1"/>
              <a:t>энергодисперсионные</a:t>
            </a:r>
            <a:r>
              <a:rPr lang="ru-RU" altLang="ru-RU" sz="3600" b="0" dirty="0"/>
              <a:t> спектрометры имеют меньшее разрешение по длинам волн (по энергиям </a:t>
            </a:r>
            <a:r>
              <a:rPr lang="en-US" altLang="ru-RU" sz="3600" b="0" dirty="0"/>
              <a:t>~</a:t>
            </a:r>
            <a:r>
              <a:rPr lang="ru-RU" altLang="ru-RU" sz="3600" dirty="0">
                <a:solidFill>
                  <a:srgbClr val="3333FF"/>
                </a:solidFill>
              </a:rPr>
              <a:t>100-150эв)</a:t>
            </a:r>
            <a:r>
              <a:rPr lang="en-US" altLang="ru-RU" sz="3600" b="0" dirty="0"/>
              <a:t>!!!</a:t>
            </a:r>
            <a:endParaRPr lang="ru-RU" altLang="ru-RU" sz="36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="" xmlns:a16="http://schemas.microsoft.com/office/drawing/2014/main" id="{3442E91E-53F6-448A-AADC-DD948F28D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908050"/>
            <a:ext cx="9123362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6">
            <a:extLst>
              <a:ext uri="{FF2B5EF4-FFF2-40B4-BE49-F238E27FC236}">
                <a16:creationId xmlns="" xmlns:a16="http://schemas.microsoft.com/office/drawing/2014/main" id="{F46FA33E-17B3-46F9-8CEC-DFA53CF85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89588"/>
            <a:ext cx="9144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3333FF"/>
                </a:solidFill>
              </a:rPr>
              <a:t>Блок-схема энерго-дисперсионного рентгеновского спектрометра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4" descr="5-24A">
            <a:extLst>
              <a:ext uri="{FF2B5EF4-FFF2-40B4-BE49-F238E27FC236}">
                <a16:creationId xmlns="" xmlns:a16="http://schemas.microsoft.com/office/drawing/2014/main" id="{91AEA8F3-BB02-445C-8DF6-6FDA45DD7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6250"/>
            <a:ext cx="8893175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4643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IMG_0032-1a">
            <a:extLst>
              <a:ext uri="{FF2B5EF4-FFF2-40B4-BE49-F238E27FC236}">
                <a16:creationId xmlns="" xmlns:a16="http://schemas.microsoft.com/office/drawing/2014/main" id="{D022D017-CD03-4349-B3EE-7DB8DE278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258888"/>
            <a:ext cx="6778625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Box 2">
            <a:extLst>
              <a:ext uri="{FF2B5EF4-FFF2-40B4-BE49-F238E27FC236}">
                <a16:creationId xmlns="" xmlns:a16="http://schemas.microsoft.com/office/drawing/2014/main" id="{F9B21B96-F615-434D-9D61-DC696E787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525"/>
            <a:ext cx="9144000" cy="954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/>
              <a:t>Внешний вид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/>
              <a:t>энергодисперсионного спектрометра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2">
            <a:extLst>
              <a:ext uri="{FF2B5EF4-FFF2-40B4-BE49-F238E27FC236}">
                <a16:creationId xmlns="" xmlns:a16="http://schemas.microsoft.com/office/drawing/2014/main" id="{BD3615EB-0930-4D56-87AA-20FC737BD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575" y="1701800"/>
            <a:ext cx="7343775" cy="4895850"/>
          </a:xfrm>
          <a:prstGeom prst="rect">
            <a:avLst/>
          </a:prstGeom>
          <a:solidFill>
            <a:schemeClr val="bg1"/>
          </a:solidFill>
          <a:ln w="57150">
            <a:solidFill>
              <a:srgbClr val="3333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2771" name="Rectangle 4">
            <a:extLst>
              <a:ext uri="{FF2B5EF4-FFF2-40B4-BE49-F238E27FC236}">
                <a16:creationId xmlns="" xmlns:a16="http://schemas.microsoft.com/office/drawing/2014/main" id="{DEA4CCE7-B452-4460-866A-E0D4525F8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3" y="0"/>
            <a:ext cx="9144000" cy="1373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Сравнительные характеристики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кристалл-дифракционных </a:t>
            </a:r>
            <a:endParaRPr lang="ru-RU" altLang="ru-RU" sz="2800">
              <a:solidFill>
                <a:srgbClr val="3333FF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энергодисперсионных спектрометров</a:t>
            </a:r>
            <a:r>
              <a:rPr lang="ru-RU" altLang="ru-RU" sz="2800" i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800">
              <a:solidFill>
                <a:srgbClr val="3333FF"/>
              </a:solidFill>
            </a:endParaRPr>
          </a:p>
        </p:txBody>
      </p:sp>
      <p:graphicFrame>
        <p:nvGraphicFramePr>
          <p:cNvPr id="55397" name="Group 101">
            <a:extLst>
              <a:ext uri="{FF2B5EF4-FFF2-40B4-BE49-F238E27FC236}">
                <a16:creationId xmlns="" xmlns:a16="http://schemas.microsoft.com/office/drawing/2014/main" id="{A4276247-5593-43B0-A5F2-57D8442A3515}"/>
              </a:ext>
            </a:extLst>
          </p:cNvPr>
          <p:cNvGraphicFramePr>
            <a:graphicFrameLocks noGrp="1"/>
          </p:cNvGraphicFramePr>
          <p:nvPr/>
        </p:nvGraphicFramePr>
        <p:xfrm>
          <a:off x="1116013" y="1773238"/>
          <a:ext cx="7200900" cy="4752975"/>
        </p:xfrm>
        <a:graphic>
          <a:graphicData uri="http://schemas.openxmlformats.org/drawingml/2006/table">
            <a:tbl>
              <a:tblPr/>
              <a:tblGrid>
                <a:gridCol w="32607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224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176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679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параметры спектрометров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Кристалл-дифракционные спектрометры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Энерго-дисперсионные спектрометры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68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Энергетическое разрешение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&lt;10эв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100-150эв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68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Эффективность детектора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&lt;30%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95-100%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68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Требования к фокусировке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Жесткие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Отсутствуют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68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Скорость проведения анализа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Десятки минут- часы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Минуты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="" xmlns:a16="http://schemas.microsoft.com/office/drawing/2014/main" id="{9B3B60B2-B968-448F-8D89-4FDEFDA74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570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rgbClr val="3333FF"/>
                </a:solidFill>
              </a:rPr>
              <a:t>ПРИНЦИПЫ КОЛИЧЕСТВЕННОГО РЕНТГЕНОСПЕКТРАЛЬНОГО МИКРОАНАЛИЗА</a:t>
            </a:r>
            <a:r>
              <a:rPr lang="ru-RU" altLang="ru-RU" sz="1800" dirty="0"/>
              <a:t> </a:t>
            </a:r>
          </a:p>
        </p:txBody>
      </p:sp>
      <p:sp>
        <p:nvSpPr>
          <p:cNvPr id="33795" name="Прямоугольник 2">
            <a:extLst>
              <a:ext uri="{FF2B5EF4-FFF2-40B4-BE49-F238E27FC236}">
                <a16:creationId xmlns="" xmlns:a16="http://schemas.microsoft.com/office/drawing/2014/main" id="{2037200D-F4C1-465C-8822-EFA2B0EB2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44675"/>
            <a:ext cx="9144000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3333FF"/>
                </a:solidFill>
              </a:rPr>
              <a:t>В основе количественного рентгеноспектрального микроанализа лежит связь интенсивности характеристического излучения </a:t>
            </a:r>
            <a:r>
              <a:rPr lang="en-US" altLang="ru-RU" sz="1800" i="1" dirty="0" err="1">
                <a:solidFill>
                  <a:srgbClr val="3333FF"/>
                </a:solidFill>
              </a:rPr>
              <a:t>I</a:t>
            </a:r>
            <a:r>
              <a:rPr lang="en-US" altLang="ru-RU" sz="1800" i="1" baseline="-25000" dirty="0" err="1">
                <a:solidFill>
                  <a:srgbClr val="3333FF"/>
                </a:solidFill>
              </a:rPr>
              <a:t>z</a:t>
            </a:r>
            <a:r>
              <a:rPr lang="ru-RU" altLang="ru-RU" sz="1800" dirty="0">
                <a:solidFill>
                  <a:srgbClr val="3333FF"/>
                </a:solidFill>
              </a:rPr>
              <a:t>, испускаемого атомами элемента </a:t>
            </a:r>
            <a:r>
              <a:rPr lang="en-US" altLang="ru-RU" sz="1800" i="1" dirty="0">
                <a:solidFill>
                  <a:srgbClr val="3333FF"/>
                </a:solidFill>
              </a:rPr>
              <a:t>Z</a:t>
            </a:r>
            <a:r>
              <a:rPr lang="ru-RU" altLang="ru-RU" sz="1800" dirty="0">
                <a:solidFill>
                  <a:srgbClr val="3333FF"/>
                </a:solidFill>
              </a:rPr>
              <a:t>, и концентрации </a:t>
            </a:r>
            <a:r>
              <a:rPr lang="ru-RU" altLang="ru-RU" sz="1800" i="1" dirty="0">
                <a:solidFill>
                  <a:srgbClr val="3333FF"/>
                </a:solidFill>
              </a:rPr>
              <a:t>С</a:t>
            </a:r>
            <a:r>
              <a:rPr lang="en-US" altLang="ru-RU" sz="1800" i="1" baseline="-25000" dirty="0">
                <a:solidFill>
                  <a:srgbClr val="3333FF"/>
                </a:solidFill>
              </a:rPr>
              <a:t>z</a:t>
            </a:r>
            <a:r>
              <a:rPr lang="ru-RU" altLang="ru-RU" sz="1800" dirty="0">
                <a:solidFill>
                  <a:srgbClr val="3333FF"/>
                </a:solidFill>
              </a:rPr>
              <a:t> этого элемента в образце.  На этот факт впервые обратил внимание </a:t>
            </a:r>
            <a:r>
              <a:rPr lang="ru-RU" altLang="ru-RU" sz="1800" dirty="0" err="1">
                <a:solidFill>
                  <a:srgbClr val="3333FF"/>
                </a:solidFill>
              </a:rPr>
              <a:t>Р.Кастен</a:t>
            </a:r>
            <a:r>
              <a:rPr lang="ru-RU" altLang="ru-RU" sz="1800" dirty="0">
                <a:solidFill>
                  <a:srgbClr val="3333FF"/>
                </a:solidFill>
              </a:rPr>
              <a:t>. </a:t>
            </a:r>
            <a:endParaRPr lang="ru-RU" altLang="ru-RU" sz="1800" dirty="0"/>
          </a:p>
        </p:txBody>
      </p:sp>
      <p:graphicFrame>
        <p:nvGraphicFramePr>
          <p:cNvPr id="33796" name="Объект 3">
            <a:extLst>
              <a:ext uri="{FF2B5EF4-FFF2-40B4-BE49-F238E27FC236}">
                <a16:creationId xmlns="" xmlns:a16="http://schemas.microsoft.com/office/drawing/2014/main" id="{F590CB4F-4AC5-4EDE-BE97-4D57433362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9515133"/>
              </p:ext>
            </p:extLst>
          </p:nvPr>
        </p:nvGraphicFramePr>
        <p:xfrm>
          <a:off x="2795588" y="3314700"/>
          <a:ext cx="2640012" cy="128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7" name="Equation" r:id="rId3" imgW="469800" imgH="228600" progId="Equation.DSMT4">
                  <p:embed/>
                </p:oleObj>
              </mc:Choice>
              <mc:Fallback>
                <p:oleObj name="Equation" r:id="rId3" imgW="469800" imgH="228600" progId="Equation.DSMT4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5588" y="3314700"/>
                        <a:ext cx="2640012" cy="12842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7" name="TextBox 4">
            <a:extLst>
              <a:ext uri="{FF2B5EF4-FFF2-40B4-BE49-F238E27FC236}">
                <a16:creationId xmlns="" xmlns:a16="http://schemas.microsoft.com/office/drawing/2014/main" id="{C417F497-3FBD-4916-8910-02A6C36DD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57788"/>
            <a:ext cx="9144000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>
                <a:solidFill>
                  <a:srgbClr val="FF0000"/>
                </a:solidFill>
              </a:rPr>
              <a:t>Однако это справедливо только для </a:t>
            </a:r>
            <a:r>
              <a:rPr lang="ru-RU" altLang="ru-RU" sz="3600" dirty="0" err="1">
                <a:solidFill>
                  <a:srgbClr val="FF0000"/>
                </a:solidFill>
              </a:rPr>
              <a:t>однокомпаненого</a:t>
            </a:r>
            <a:r>
              <a:rPr lang="ru-RU" altLang="ru-RU" sz="3600" dirty="0">
                <a:solidFill>
                  <a:srgbClr val="FF0000"/>
                </a:solidFill>
              </a:rPr>
              <a:t> состава образцов!!!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3795" grpId="0" animBg="1"/>
      <p:bldP spid="3379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C2E0A716-17AE-4819-ACBD-EEEF476A2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638"/>
            <a:ext cx="9144000" cy="4832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solidFill>
                  <a:srgbClr val="3333FF"/>
                </a:solidFill>
              </a:rPr>
              <a:t>Реальная ситуация осложняется целым рядом факторов. Во-первых, образцы, как правило, содержат существенно больше двух компонентов. Во-вторых, при взаимодействии электронов с веществом образца-мишени возникают многочисленные процессы, приводящие к искажению величин измеряемых концентраций элементов, содержащихся в образце. Поэтому истинная концентрация каждого элемента будет определяться более сложной функцией </a:t>
            </a: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="" xmlns:a16="http://schemas.microsoft.com/office/drawing/2014/main" id="{328AFB0B-F116-4828-B5B2-A96A7EF58E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32138" y="5373688"/>
          <a:ext cx="328612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9" name="Equation" r:id="rId3" imgW="723586" imgH="253890" progId="Equation.DSMT4">
                  <p:embed/>
                </p:oleObj>
              </mc:Choice>
              <mc:Fallback>
                <p:oleObj name="Equation" r:id="rId3" imgW="723586" imgH="253890" progId="Equation.DSMT4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5373688"/>
                        <a:ext cx="3286125" cy="11525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="" xmlns:a16="http://schemas.microsoft.com/office/drawing/2014/main" id="{9EF1A405-0781-4BE5-9DA7-6751AA5DB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93899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FF0000"/>
                </a:solidFill>
              </a:rPr>
              <a:t>Практически все методики количественного</a:t>
            </a:r>
            <a:r>
              <a:rPr lang="en-US" altLang="ru-RU" sz="2400" dirty="0">
                <a:solidFill>
                  <a:srgbClr val="FF0000"/>
                </a:solidFill>
              </a:rPr>
              <a:t> </a:t>
            </a:r>
            <a:r>
              <a:rPr lang="ru-RU" altLang="ru-RU" sz="2400" dirty="0">
                <a:solidFill>
                  <a:srgbClr val="FF0000"/>
                </a:solidFill>
              </a:rPr>
              <a:t>рентгеноспектрального анализа основаны на использовании эталонов.</a:t>
            </a:r>
            <a:r>
              <a:rPr lang="en-US" altLang="ru-RU" sz="2400" dirty="0">
                <a:solidFill>
                  <a:srgbClr val="3333FF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3333FF"/>
                </a:solidFill>
              </a:rPr>
              <a:t>Если использовать эталон из чистого элемента </a:t>
            </a:r>
            <a:r>
              <a:rPr lang="en-US" altLang="ru-RU" sz="2400" i="1" dirty="0">
                <a:solidFill>
                  <a:srgbClr val="3333FF"/>
                </a:solidFill>
              </a:rPr>
              <a:t>Z</a:t>
            </a:r>
            <a:r>
              <a:rPr lang="ru-RU" altLang="ru-RU" sz="2400" dirty="0">
                <a:solidFill>
                  <a:srgbClr val="3333FF"/>
                </a:solidFill>
              </a:rPr>
              <a:t>, можно записать </a:t>
            </a:r>
          </a:p>
        </p:txBody>
      </p:sp>
      <p:graphicFrame>
        <p:nvGraphicFramePr>
          <p:cNvPr id="3" name="Object 15">
            <a:extLst>
              <a:ext uri="{FF2B5EF4-FFF2-40B4-BE49-F238E27FC236}">
                <a16:creationId xmlns="" xmlns:a16="http://schemas.microsoft.com/office/drawing/2014/main" id="{799107A4-0A49-462A-B4F3-7CD9F8AD0B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59113" y="2133600"/>
          <a:ext cx="3443287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5" name="Equation" r:id="rId3" imgW="774364" imgH="253890" progId="Equation.DSMT4">
                  <p:embed/>
                </p:oleObj>
              </mc:Choice>
              <mc:Fallback>
                <p:oleObj name="Equation" r:id="rId3" imgW="774364" imgH="25389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2133600"/>
                        <a:ext cx="3443287" cy="14398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13">
            <a:extLst>
              <a:ext uri="{FF2B5EF4-FFF2-40B4-BE49-F238E27FC236}">
                <a16:creationId xmlns="" xmlns:a16="http://schemas.microsoft.com/office/drawing/2014/main" id="{C7D26F1C-0F97-4D64-AB9D-76F7409DB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789363"/>
            <a:ext cx="9144000" cy="1630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3333FF"/>
                </a:solidFill>
              </a:rPr>
              <a:t>Здесь</a:t>
            </a:r>
            <a:r>
              <a:rPr lang="ru-RU" altLang="ru-RU" sz="2000" i="1" dirty="0">
                <a:solidFill>
                  <a:srgbClr val="3333FF"/>
                </a:solidFill>
              </a:rPr>
              <a:t> </a:t>
            </a:r>
            <a:r>
              <a:rPr lang="en-US" altLang="ru-RU" sz="2000" i="1" dirty="0" err="1">
                <a:solidFill>
                  <a:srgbClr val="3333FF"/>
                </a:solidFill>
              </a:rPr>
              <a:t>C</a:t>
            </a:r>
            <a:r>
              <a:rPr lang="en-US" altLang="ru-RU" sz="2000" i="1" baseline="-25000" dirty="0" err="1">
                <a:solidFill>
                  <a:srgbClr val="3333FF"/>
                </a:solidFill>
              </a:rPr>
              <a:t>z</a:t>
            </a:r>
            <a:r>
              <a:rPr lang="ru-RU" altLang="ru-RU" sz="2000" dirty="0">
                <a:solidFill>
                  <a:srgbClr val="3333FF"/>
                </a:solidFill>
              </a:rPr>
              <a:t> – концентрация элемента с атомным номером </a:t>
            </a:r>
            <a:r>
              <a:rPr lang="en-US" altLang="ru-RU" sz="2000" i="1" dirty="0">
                <a:solidFill>
                  <a:srgbClr val="3333FF"/>
                </a:solidFill>
              </a:rPr>
              <a:t>Z</a:t>
            </a:r>
            <a:r>
              <a:rPr lang="en-US" altLang="ru-RU" sz="2000" dirty="0">
                <a:solidFill>
                  <a:srgbClr val="3333FF"/>
                </a:solidFill>
              </a:rPr>
              <a:t> </a:t>
            </a:r>
            <a:r>
              <a:rPr lang="ru-RU" altLang="ru-RU" sz="2000" dirty="0">
                <a:solidFill>
                  <a:srgbClr val="3333FF"/>
                </a:solidFill>
              </a:rPr>
              <a:t>в сложном образце состоящем из смеси нескольких элементов,</a:t>
            </a:r>
            <a:r>
              <a:rPr lang="ru-RU" altLang="ru-RU" sz="2000" i="1" dirty="0">
                <a:solidFill>
                  <a:srgbClr val="3333FF"/>
                </a:solidFill>
              </a:rPr>
              <a:t> </a:t>
            </a:r>
            <a:r>
              <a:rPr lang="en-US" altLang="ru-RU" sz="2000" i="1" dirty="0" err="1">
                <a:solidFill>
                  <a:srgbClr val="3333FF"/>
                </a:solidFill>
              </a:rPr>
              <a:t>I</a:t>
            </a:r>
            <a:r>
              <a:rPr lang="en-US" altLang="ru-RU" sz="2000" i="1" baseline="-25000" dirty="0" err="1">
                <a:solidFill>
                  <a:srgbClr val="3333FF"/>
                </a:solidFill>
              </a:rPr>
              <a:t>z</a:t>
            </a:r>
            <a:r>
              <a:rPr lang="en-US" altLang="ru-RU" sz="2000" dirty="0">
                <a:solidFill>
                  <a:srgbClr val="3333FF"/>
                </a:solidFill>
              </a:rPr>
              <a:t> – </a:t>
            </a:r>
            <a:r>
              <a:rPr lang="ru-RU" altLang="ru-RU" sz="2000" dirty="0">
                <a:solidFill>
                  <a:srgbClr val="3333FF"/>
                </a:solidFill>
              </a:rPr>
              <a:t>интенсивность наиболее яркой рентгеновской линии испускаемой этим элементом, </a:t>
            </a:r>
            <a:r>
              <a:rPr lang="en-US" altLang="ru-RU" sz="2000" dirty="0">
                <a:solidFill>
                  <a:srgbClr val="3333FF"/>
                </a:solidFill>
              </a:rPr>
              <a:t> </a:t>
            </a:r>
            <a:r>
              <a:rPr lang="en-US" altLang="ru-RU" sz="2000" i="1" dirty="0">
                <a:solidFill>
                  <a:srgbClr val="3333FF"/>
                </a:solidFill>
              </a:rPr>
              <a:t>I</a:t>
            </a:r>
            <a:r>
              <a:rPr lang="en-US" altLang="ru-RU" sz="2000" i="1" baseline="30000" dirty="0">
                <a:solidFill>
                  <a:srgbClr val="3333FF"/>
                </a:solidFill>
              </a:rPr>
              <a:t>(z)</a:t>
            </a:r>
            <a:r>
              <a:rPr lang="en-US" altLang="ru-RU" sz="2000" dirty="0">
                <a:solidFill>
                  <a:srgbClr val="3333FF"/>
                </a:solidFill>
              </a:rPr>
              <a:t> – </a:t>
            </a:r>
            <a:r>
              <a:rPr lang="ru-RU" altLang="ru-RU" sz="2000" dirty="0">
                <a:solidFill>
                  <a:srgbClr val="3333FF"/>
                </a:solidFill>
              </a:rPr>
              <a:t>интенсивность той же линии испускаемой эталоном из чистого элемента </a:t>
            </a:r>
            <a:r>
              <a:rPr lang="en-US" altLang="ru-RU" sz="2000" i="1" dirty="0">
                <a:solidFill>
                  <a:srgbClr val="3333FF"/>
                </a:solidFill>
              </a:rPr>
              <a:t>Z</a:t>
            </a:r>
            <a:r>
              <a:rPr lang="en-US" altLang="ru-RU" sz="2000" dirty="0">
                <a:solidFill>
                  <a:srgbClr val="3333FF"/>
                </a:solidFill>
              </a:rPr>
              <a:t> </a:t>
            </a:r>
            <a:endParaRPr lang="ru-RU" altLang="ru-RU" sz="2000" dirty="0">
              <a:solidFill>
                <a:srgbClr val="3333FF"/>
              </a:solidFill>
            </a:endParaRPr>
          </a:p>
        </p:txBody>
      </p:sp>
      <p:sp>
        <p:nvSpPr>
          <p:cNvPr id="5" name="Text Box 14">
            <a:extLst>
              <a:ext uri="{FF2B5EF4-FFF2-40B4-BE49-F238E27FC236}">
                <a16:creationId xmlns="" xmlns:a16="http://schemas.microsoft.com/office/drawing/2014/main" id="{01534C7B-AC44-428B-9428-1EF99AAA5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72150"/>
            <a:ext cx="9144000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FF0000"/>
                </a:solidFill>
              </a:rPr>
              <a:t>Таким образом определяются концентрации всех входящих в образец элементов </a:t>
            </a:r>
            <a:r>
              <a:rPr lang="en-US" altLang="ru-RU" sz="2000" i="1">
                <a:solidFill>
                  <a:srgbClr val="FF0000"/>
                </a:solidFill>
              </a:rPr>
              <a:t>C</a:t>
            </a:r>
            <a:r>
              <a:rPr lang="en-US" altLang="ru-RU" sz="2000" i="1" baseline="-25000">
                <a:solidFill>
                  <a:srgbClr val="FF0000"/>
                </a:solidFill>
              </a:rPr>
              <a:t>z1</a:t>
            </a:r>
            <a:r>
              <a:rPr lang="en-US" altLang="ru-RU" sz="2000" i="1">
                <a:solidFill>
                  <a:srgbClr val="FF0000"/>
                </a:solidFill>
              </a:rPr>
              <a:t>, C</a:t>
            </a:r>
            <a:r>
              <a:rPr lang="en-US" altLang="ru-RU" sz="2000" i="1" baseline="-25000">
                <a:solidFill>
                  <a:srgbClr val="FF0000"/>
                </a:solidFill>
              </a:rPr>
              <a:t>z2</a:t>
            </a:r>
            <a:r>
              <a:rPr lang="en-US" altLang="ru-RU" sz="2000" i="1">
                <a:solidFill>
                  <a:srgbClr val="FF0000"/>
                </a:solidFill>
              </a:rPr>
              <a:t>,…C</a:t>
            </a:r>
            <a:r>
              <a:rPr lang="en-US" altLang="ru-RU" sz="2000" i="1" baseline="-25000">
                <a:solidFill>
                  <a:srgbClr val="FF0000"/>
                </a:solidFill>
              </a:rPr>
              <a:t>zn</a:t>
            </a:r>
            <a:endParaRPr lang="ru-RU" altLang="ru-RU" sz="2000" i="1" baseline="-25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2">
            <a:extLst>
              <a:ext uri="{FF2B5EF4-FFF2-40B4-BE49-F238E27FC236}">
                <a16:creationId xmlns="" xmlns:a16="http://schemas.microsoft.com/office/drawing/2014/main" id="{55F0FD3C-D743-40CB-BF87-D417787A4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672"/>
            <a:ext cx="9144000" cy="1076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3333FF"/>
                </a:solidFill>
              </a:rPr>
              <a:t>Упрощенная схема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3333FF"/>
                </a:solidFill>
              </a:rPr>
              <a:t>рентгеновского микроанализатора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B52D9CC-0EBE-4D08-8528-F75383BBA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1700808"/>
            <a:ext cx="720090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8766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31237F0C-B666-4A3B-A581-20231159A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700"/>
            <a:ext cx="9144000" cy="3970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/>
              <a:t>В реальной ситуации приходится учитывать поправки на </a:t>
            </a:r>
            <a:r>
              <a:rPr lang="ru-RU" altLang="ru-RU" sz="2800" dirty="0">
                <a:solidFill>
                  <a:srgbClr val="FF0000"/>
                </a:solidFill>
              </a:rPr>
              <a:t>атомный</a:t>
            </a:r>
            <a:r>
              <a:rPr lang="ru-RU" altLang="ru-RU" sz="2800" dirty="0"/>
              <a:t> </a:t>
            </a:r>
            <a:r>
              <a:rPr lang="ru-RU" altLang="ru-RU" sz="2800" dirty="0">
                <a:solidFill>
                  <a:srgbClr val="FF0000"/>
                </a:solidFill>
              </a:rPr>
              <a:t>номер элемента</a:t>
            </a:r>
            <a:r>
              <a:rPr lang="ru-RU" altLang="ru-RU" sz="2800" dirty="0"/>
              <a:t>, на </a:t>
            </a:r>
            <a:r>
              <a:rPr lang="ru-RU" altLang="ru-RU" sz="2800" dirty="0">
                <a:solidFill>
                  <a:srgbClr val="3333FF"/>
                </a:solidFill>
              </a:rPr>
              <a:t>поглощение рентгеновских квантов </a:t>
            </a:r>
            <a:r>
              <a:rPr lang="ru-RU" altLang="ru-RU" sz="2800" dirty="0"/>
              <a:t>в исследуемом образце, на </a:t>
            </a:r>
            <a:r>
              <a:rPr lang="ru-RU" altLang="ru-RU" sz="2800" dirty="0">
                <a:solidFill>
                  <a:srgbClr val="FFC000"/>
                </a:solidFill>
              </a:rPr>
              <a:t>флюоресценцию</a:t>
            </a:r>
            <a:r>
              <a:rPr lang="ru-RU" altLang="ru-RU" sz="2800" dirty="0"/>
              <a:t> за счет рентгеновских квантов характеристического излучения, на флюоресценцию возникающую под действием белого изучения. В конечном счете концентрация каждого элемента будет определяться соотношением  </a:t>
            </a: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="" xmlns:a16="http://schemas.microsoft.com/office/drawing/2014/main" id="{840322F0-07F4-4274-B28D-25C5D3B1EA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3600" y="4724400"/>
          <a:ext cx="48768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7" name="Equation" r:id="rId3" imgW="1218671" imgH="406224" progId="Equation.DSMT4">
                  <p:embed/>
                </p:oleObj>
              </mc:Choice>
              <mc:Fallback>
                <p:oleObj name="Equation" r:id="rId3" imgW="1218671" imgH="406224" progId="Equation.DSMT4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724400"/>
                        <a:ext cx="4876800" cy="162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>
            <a:extLst>
              <a:ext uri="{FF2B5EF4-FFF2-40B4-BE49-F238E27FC236}">
                <a16:creationId xmlns="" xmlns:a16="http://schemas.microsoft.com/office/drawing/2014/main" id="{41005E3E-883C-45E8-876C-5DF883557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46288"/>
            <a:ext cx="9144000" cy="15696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800" dirty="0">
                <a:solidFill>
                  <a:srgbClr val="3333FF"/>
                </a:solidFill>
              </a:rPr>
              <a:t>Поправка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800" dirty="0">
                <a:solidFill>
                  <a:srgbClr val="3333FF"/>
                </a:solidFill>
              </a:rPr>
              <a:t>на атомный номер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="" xmlns:a16="http://schemas.microsoft.com/office/drawing/2014/main" id="{F5CAF724-A28D-4901-B7DA-EB6B18E30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93899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altLang="ru-RU" sz="2800" u="sng" dirty="0">
                <a:solidFill>
                  <a:srgbClr val="FF0000"/>
                </a:solidFill>
                <a:cs typeface="Arial" charset="0"/>
              </a:rPr>
              <a:t>Влияние атомного номера</a:t>
            </a:r>
            <a:r>
              <a:rPr lang="ru-RU" altLang="ru-RU" sz="2800" dirty="0">
                <a:solidFill>
                  <a:srgbClr val="3333FF"/>
                </a:solidFill>
                <a:cs typeface="Arial" charset="0"/>
              </a:rPr>
              <a:t> определяется двумя конкурирующими факторами: </a:t>
            </a:r>
          </a:p>
          <a:p>
            <a:pPr marL="514350" indent="-514350" algn="ctr">
              <a:buFontTx/>
              <a:buAutoNum type="arabicPeriod"/>
              <a:defRPr/>
            </a:pPr>
            <a:r>
              <a:rPr lang="ru-RU" altLang="ru-RU" dirty="0">
                <a:solidFill>
                  <a:srgbClr val="3333FF"/>
                </a:solidFill>
                <a:cs typeface="Arial" charset="0"/>
              </a:rPr>
              <a:t>Отражением электронов зонда; </a:t>
            </a:r>
          </a:p>
          <a:p>
            <a:pPr marL="514350" indent="-514350" algn="ctr">
              <a:buFontTx/>
              <a:buAutoNum type="arabicPeriod"/>
              <a:defRPr/>
            </a:pPr>
            <a:r>
              <a:rPr lang="ru-RU" altLang="ru-RU" dirty="0">
                <a:cs typeface="Arial" charset="0"/>
              </a:rPr>
              <a:t>Торможением электронов зонда </a:t>
            </a:r>
          </a:p>
        </p:txBody>
      </p:sp>
      <p:pic>
        <p:nvPicPr>
          <p:cNvPr id="3" name="Picture 7" descr="Без имени-1">
            <a:extLst>
              <a:ext uri="{FF2B5EF4-FFF2-40B4-BE49-F238E27FC236}">
                <a16:creationId xmlns="" xmlns:a16="http://schemas.microsoft.com/office/drawing/2014/main" id="{B3980542-3A1F-4F9E-A24F-2AC4FED51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060848"/>
            <a:ext cx="4760912" cy="3311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Прямоугольник 3">
            <a:extLst>
              <a:ext uri="{FF2B5EF4-FFF2-40B4-BE49-F238E27FC236}">
                <a16:creationId xmlns="" xmlns:a16="http://schemas.microsoft.com/office/drawing/2014/main" id="{60A2B890-7DEF-4B6E-8533-EFE3BFA87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73700"/>
            <a:ext cx="9144000" cy="1384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rgbClr val="3333FF"/>
                </a:solidFill>
              </a:rPr>
              <a:t>Допустим, что образец состоит из матрицы с атомным номером </a:t>
            </a:r>
            <a:r>
              <a:rPr lang="ru-RU" altLang="ru-RU" sz="2800" i="1" dirty="0">
                <a:solidFill>
                  <a:srgbClr val="3333FF"/>
                </a:solidFill>
              </a:rPr>
              <a:t>Z</a:t>
            </a:r>
            <a:r>
              <a:rPr lang="ru-RU" altLang="ru-RU" sz="2800" i="1" baseline="-25000" dirty="0">
                <a:solidFill>
                  <a:srgbClr val="3333FF"/>
                </a:solidFill>
              </a:rPr>
              <a:t>A</a:t>
            </a:r>
            <a:r>
              <a:rPr lang="ru-RU" altLang="ru-RU" sz="2800" i="1" dirty="0">
                <a:solidFill>
                  <a:srgbClr val="3333FF"/>
                </a:solidFill>
              </a:rPr>
              <a:t> </a:t>
            </a:r>
            <a:r>
              <a:rPr lang="ru-RU" altLang="ru-RU" sz="2800" dirty="0">
                <a:solidFill>
                  <a:srgbClr val="3333FF"/>
                </a:solidFill>
              </a:rPr>
              <a:t>и примеси с атомным номером </a:t>
            </a:r>
            <a:r>
              <a:rPr lang="ru-RU" altLang="ru-RU" sz="2800" i="1" dirty="0">
                <a:solidFill>
                  <a:srgbClr val="3333FF"/>
                </a:solidFill>
              </a:rPr>
              <a:t>Z</a:t>
            </a:r>
            <a:r>
              <a:rPr lang="ru-RU" altLang="ru-RU" sz="2800" i="1" baseline="-25000" dirty="0">
                <a:solidFill>
                  <a:srgbClr val="3333FF"/>
                </a:solidFill>
              </a:rPr>
              <a:t>B</a:t>
            </a:r>
            <a:r>
              <a:rPr lang="ru-RU" altLang="ru-RU" sz="2800" dirty="0">
                <a:solidFill>
                  <a:srgbClr val="3333FF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891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="" xmlns:a16="http://schemas.microsoft.com/office/drawing/2014/main" id="{5E88FC68-F5DE-4331-B8AE-5BB277B2E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57338"/>
            <a:ext cx="9144000" cy="4032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3333FF"/>
                </a:solidFill>
              </a:rPr>
              <a:t>Если принять, что </a:t>
            </a:r>
            <a:r>
              <a:rPr lang="ru-RU" altLang="ru-RU" i="1">
                <a:solidFill>
                  <a:srgbClr val="3333FF"/>
                </a:solidFill>
              </a:rPr>
              <a:t>Z</a:t>
            </a:r>
            <a:r>
              <a:rPr lang="ru-RU" altLang="ru-RU" i="1" baseline="-25000">
                <a:solidFill>
                  <a:srgbClr val="3333FF"/>
                </a:solidFill>
              </a:rPr>
              <a:t>A</a:t>
            </a:r>
            <a:r>
              <a:rPr lang="ru-RU" altLang="ru-RU">
                <a:solidFill>
                  <a:srgbClr val="3333FF"/>
                </a:solidFill>
              </a:rPr>
              <a:t>&gt;</a:t>
            </a:r>
            <a:r>
              <a:rPr lang="ru-RU" altLang="ru-RU" i="1">
                <a:solidFill>
                  <a:srgbClr val="3333FF"/>
                </a:solidFill>
              </a:rPr>
              <a:t>Z</a:t>
            </a:r>
            <a:r>
              <a:rPr lang="ru-RU" altLang="ru-RU" i="1" baseline="-25000">
                <a:solidFill>
                  <a:srgbClr val="3333FF"/>
                </a:solidFill>
              </a:rPr>
              <a:t>B</a:t>
            </a:r>
            <a:r>
              <a:rPr lang="ru-RU" altLang="ru-RU" baseline="-25000">
                <a:solidFill>
                  <a:srgbClr val="3333FF"/>
                </a:solidFill>
              </a:rPr>
              <a:t> </a:t>
            </a:r>
            <a:r>
              <a:rPr lang="ru-RU" altLang="ru-RU">
                <a:solidFill>
                  <a:srgbClr val="3333FF"/>
                </a:solidFill>
              </a:rPr>
              <a:t>, то при измерении концентрации примеси</a:t>
            </a:r>
            <a:r>
              <a:rPr lang="en-US" altLang="ru-RU">
                <a:solidFill>
                  <a:srgbClr val="3333FF"/>
                </a:solidFill>
              </a:rPr>
              <a:t> (B)</a:t>
            </a:r>
            <a:r>
              <a:rPr lang="ru-RU" altLang="ru-RU">
                <a:solidFill>
                  <a:srgbClr val="3333FF"/>
                </a:solidFill>
              </a:rPr>
              <a:t>, она, с одной стороны, должна занижаться за счёт того, что количество отраженных назад электронов для более тяжелого элемента </a:t>
            </a:r>
            <a:r>
              <a:rPr lang="ru-RU" altLang="ru-RU" i="1">
                <a:solidFill>
                  <a:srgbClr val="3333FF"/>
                </a:solidFill>
              </a:rPr>
              <a:t>А</a:t>
            </a:r>
            <a:r>
              <a:rPr lang="ru-RU" altLang="ru-RU">
                <a:solidFill>
                  <a:srgbClr val="3333FF"/>
                </a:solidFill>
              </a:rPr>
              <a:t> больше, чем элемента </a:t>
            </a:r>
            <a:r>
              <a:rPr lang="ru-RU" altLang="ru-RU" i="1">
                <a:solidFill>
                  <a:srgbClr val="3333FF"/>
                </a:solidFill>
              </a:rPr>
              <a:t>В, </a:t>
            </a:r>
            <a:r>
              <a:rPr lang="ru-RU" altLang="ru-RU">
                <a:solidFill>
                  <a:srgbClr val="3333FF"/>
                </a:solidFill>
              </a:rPr>
              <a:t>т.к. </a:t>
            </a:r>
            <a:r>
              <a:rPr lang="ru-RU" altLang="ru-RU" i="1">
                <a:solidFill>
                  <a:srgbClr val="3333FF"/>
                </a:solidFill>
              </a:rPr>
              <a:t>Z</a:t>
            </a:r>
            <a:r>
              <a:rPr lang="ru-RU" altLang="ru-RU" i="1" baseline="-25000">
                <a:solidFill>
                  <a:srgbClr val="3333FF"/>
                </a:solidFill>
              </a:rPr>
              <a:t>A</a:t>
            </a:r>
            <a:r>
              <a:rPr lang="ru-RU" altLang="ru-RU">
                <a:solidFill>
                  <a:srgbClr val="3333FF"/>
                </a:solidFill>
              </a:rPr>
              <a:t>&gt;</a:t>
            </a:r>
            <a:r>
              <a:rPr lang="ru-RU" altLang="ru-RU" i="1">
                <a:solidFill>
                  <a:srgbClr val="3333FF"/>
                </a:solidFill>
              </a:rPr>
              <a:t>Z</a:t>
            </a:r>
            <a:r>
              <a:rPr lang="ru-RU" altLang="ru-RU" i="1" baseline="-25000">
                <a:solidFill>
                  <a:srgbClr val="3333FF"/>
                </a:solidFill>
              </a:rPr>
              <a:t>B</a:t>
            </a:r>
            <a:r>
              <a:rPr lang="ru-RU" altLang="ru-RU">
                <a:solidFill>
                  <a:srgbClr val="3333FF"/>
                </a:solidFill>
              </a:rPr>
              <a:t>. Поэтому более тяжелые атомы матрицы как бы экранируют атомы примеси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>
            <a:extLst>
              <a:ext uri="{FF2B5EF4-FFF2-40B4-BE49-F238E27FC236}">
                <a16:creationId xmlns="" xmlns:a16="http://schemas.microsoft.com/office/drawing/2014/main" id="{57788662-8FD0-4CD8-AC45-B667F2274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50813"/>
            <a:ext cx="7559675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5">
            <a:extLst>
              <a:ext uri="{FF2B5EF4-FFF2-40B4-BE49-F238E27FC236}">
                <a16:creationId xmlns="" xmlns:a16="http://schemas.microsoft.com/office/drawing/2014/main" id="{47C85143-4F2E-4717-849D-573080000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30763"/>
            <a:ext cx="9144000" cy="1570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solidFill>
                  <a:srgbClr val="3333FF"/>
                </a:solidFill>
              </a:rPr>
              <a:t>Зависимость коэффициента эмиссии электронов от атомного номера элементов мишени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>
                <a:solidFill>
                  <a:srgbClr val="3333FF"/>
                </a:solidFill>
                <a:latin typeface="Symbol" panose="05050102010706020507" pitchFamily="18" charset="2"/>
              </a:rPr>
              <a:t>h</a:t>
            </a:r>
            <a:r>
              <a:rPr lang="ru-RU" altLang="ru-RU" sz="2000">
                <a:solidFill>
                  <a:srgbClr val="3333FF"/>
                </a:solidFill>
              </a:rPr>
              <a:t>- коэффициент отражения;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>
                <a:solidFill>
                  <a:srgbClr val="3333FF"/>
                </a:solidFill>
                <a:latin typeface="Symbol" panose="05050102010706020507" pitchFamily="18" charset="2"/>
              </a:rPr>
              <a:t>d</a:t>
            </a:r>
            <a:r>
              <a:rPr lang="ru-RU" altLang="ru-RU" sz="2000">
                <a:solidFill>
                  <a:srgbClr val="3333FF"/>
                </a:solidFill>
              </a:rPr>
              <a:t>- коэффициент истинно вторичной эмиссии.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Прямоугольник 1">
            <a:extLst>
              <a:ext uri="{FF2B5EF4-FFF2-40B4-BE49-F238E27FC236}">
                <a16:creationId xmlns="" xmlns:a16="http://schemas.microsoft.com/office/drawing/2014/main" id="{C938D632-54DE-45F2-8D44-0F74A024E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88"/>
            <a:ext cx="9144000" cy="4032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3333FF"/>
                </a:solidFill>
              </a:rPr>
              <a:t>С другой стороны, потери энергии электронами зонда, т.е. тормозная способность вещества должна расти с ростом атомного номера и, следовательно, должна расти интенсивность характеристической линии. </a:t>
            </a:r>
            <a:r>
              <a:rPr lang="ru-RU" altLang="ru-RU">
                <a:solidFill>
                  <a:srgbClr val="FF0000"/>
                </a:solidFill>
              </a:rPr>
              <a:t>Чем быстрее электроны теряют энергию, тем</a:t>
            </a:r>
            <a:r>
              <a:rPr lang="en-US" altLang="ru-RU">
                <a:solidFill>
                  <a:srgbClr val="FF0000"/>
                </a:solidFill>
              </a:rPr>
              <a:t> </a:t>
            </a:r>
            <a:r>
              <a:rPr lang="ru-RU" altLang="ru-RU">
                <a:solidFill>
                  <a:srgbClr val="FF0000"/>
                </a:solidFill>
              </a:rPr>
              <a:t>интенсивнее возбуждают излучение</a:t>
            </a:r>
            <a:endParaRPr lang="ru-RU" altLang="ru-RU"/>
          </a:p>
        </p:txBody>
      </p:sp>
      <p:sp>
        <p:nvSpPr>
          <p:cNvPr id="41987" name="Прямоугольник 2">
            <a:extLst>
              <a:ext uri="{FF2B5EF4-FFF2-40B4-BE49-F238E27FC236}">
                <a16:creationId xmlns="" xmlns:a16="http://schemas.microsoft.com/office/drawing/2014/main" id="{0BD0D6D2-C80A-4AE2-8729-81D86695C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03713"/>
            <a:ext cx="9144000" cy="25542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FF0000"/>
                </a:solidFill>
              </a:rPr>
              <a:t>Следует подчеркнуть, что второй процесс превалирует над первым. Однако количественно это будет зависеть от соотношения атомных номеров содержащихся в образце</a:t>
            </a:r>
            <a:r>
              <a:rPr lang="ru-RU" altLang="ru-RU">
                <a:solidFill>
                  <a:srgbClr val="3333FF"/>
                </a:solidFill>
              </a:rPr>
              <a:t> </a:t>
            </a:r>
            <a:endParaRPr lang="ru-RU" altLang="ru-RU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4">
            <a:extLst>
              <a:ext uri="{FF2B5EF4-FFF2-40B4-BE49-F238E27FC236}">
                <a16:creationId xmlns="" xmlns:a16="http://schemas.microsoft.com/office/drawing/2014/main" id="{463364DB-CD30-4101-9F17-DAB835E30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16113"/>
            <a:ext cx="9144000" cy="15696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800" dirty="0">
                <a:solidFill>
                  <a:srgbClr val="3333FF"/>
                </a:solidFill>
              </a:rPr>
              <a:t>Поправка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800" dirty="0">
                <a:solidFill>
                  <a:srgbClr val="3333FF"/>
                </a:solidFill>
              </a:rPr>
              <a:t>на поглощение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4">
            <a:extLst>
              <a:ext uri="{FF2B5EF4-FFF2-40B4-BE49-F238E27FC236}">
                <a16:creationId xmlns="" xmlns:a16="http://schemas.microsoft.com/office/drawing/2014/main" id="{0507C2F9-FCA5-4CFE-B6C9-373C5E37B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88"/>
            <a:ext cx="9143999" cy="3786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u="sng">
                <a:solidFill>
                  <a:srgbClr val="FF0000"/>
                </a:solidFill>
              </a:rPr>
              <a:t>Фактор поглощения рентгеновских лучей</a:t>
            </a:r>
            <a:r>
              <a:rPr lang="ru-RU" altLang="ru-RU" sz="2000">
                <a:solidFill>
                  <a:srgbClr val="3333FF"/>
                </a:solidFill>
              </a:rPr>
              <a:t> в материале образца будет также влиять на интенсивность характеристической линии, регистрируемой детектором, и, следовательно, на определяемую концентрацию элемента.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3333FF"/>
                </a:solidFill>
              </a:rPr>
              <a:t>Пусть образец состоит из матрицы атомов </a:t>
            </a:r>
            <a:r>
              <a:rPr lang="ru-RU" altLang="ru-RU" sz="2000" i="1">
                <a:solidFill>
                  <a:srgbClr val="3333FF"/>
                </a:solidFill>
              </a:rPr>
              <a:t>А</a:t>
            </a:r>
            <a:r>
              <a:rPr lang="ru-RU" altLang="ru-RU" sz="2000">
                <a:solidFill>
                  <a:srgbClr val="3333FF"/>
                </a:solidFill>
              </a:rPr>
              <a:t> и примеси атомов </a:t>
            </a:r>
            <a:r>
              <a:rPr lang="ru-RU" altLang="ru-RU" sz="2000" i="1">
                <a:solidFill>
                  <a:srgbClr val="3333FF"/>
                </a:solidFill>
              </a:rPr>
              <a:t>В,</a:t>
            </a:r>
            <a:r>
              <a:rPr lang="ru-RU" altLang="ru-RU" sz="2000">
                <a:solidFill>
                  <a:srgbClr val="3333FF"/>
                </a:solidFill>
              </a:rPr>
              <a:t> причем атомный вес </a:t>
            </a:r>
            <a:r>
              <a:rPr lang="ru-RU" altLang="ru-RU" sz="2000" i="1">
                <a:solidFill>
                  <a:srgbClr val="3333FF"/>
                </a:solidFill>
              </a:rPr>
              <a:t>A&gt;B</a:t>
            </a:r>
            <a:r>
              <a:rPr lang="ru-RU" altLang="ru-RU" sz="2000">
                <a:solidFill>
                  <a:srgbClr val="3333FF"/>
                </a:solidFill>
              </a:rPr>
              <a:t>. Тогда характеристическое рентгеновское излучение, испущенное атомами элемента </a:t>
            </a:r>
            <a:r>
              <a:rPr lang="ru-RU" altLang="ru-RU" sz="2000" i="1">
                <a:solidFill>
                  <a:srgbClr val="3333FF"/>
                </a:solidFill>
              </a:rPr>
              <a:t>В</a:t>
            </a:r>
            <a:r>
              <a:rPr lang="ru-RU" altLang="ru-RU" sz="2000">
                <a:solidFill>
                  <a:srgbClr val="3333FF"/>
                </a:solidFill>
              </a:rPr>
              <a:t> внутри объёма матрицы, будет поглощаться сильнее, чем в матрице из более лёгких атомов. Поэтому измеряемая концентрация элемента </a:t>
            </a:r>
            <a:r>
              <a:rPr lang="ru-RU" altLang="ru-RU" sz="2000" i="1">
                <a:solidFill>
                  <a:srgbClr val="3333FF"/>
                </a:solidFill>
              </a:rPr>
              <a:t>В</a:t>
            </a:r>
            <a:r>
              <a:rPr lang="ru-RU" altLang="ru-RU" sz="2000">
                <a:solidFill>
                  <a:srgbClr val="3333FF"/>
                </a:solidFill>
              </a:rPr>
              <a:t> в образце будет занижена по сравнению с реальным составом. Учет этого фактора обычно осуществляется введением поправки на поглощение в виде множителя </a:t>
            </a:r>
            <a:r>
              <a:rPr lang="ru-RU" altLang="ru-RU" sz="2000" i="1">
                <a:solidFill>
                  <a:srgbClr val="3333FF"/>
                </a:solidFill>
              </a:rPr>
              <a:t>k</a:t>
            </a:r>
            <a:r>
              <a:rPr lang="ru-RU" altLang="ru-RU" sz="2000" i="1" baseline="-25000">
                <a:solidFill>
                  <a:srgbClr val="3333FF"/>
                </a:solidFill>
              </a:rPr>
              <a:t>A</a:t>
            </a:r>
            <a:r>
              <a:rPr lang="ru-RU" altLang="ru-RU" sz="2000">
                <a:solidFill>
                  <a:srgbClr val="3333FF"/>
                </a:solidFill>
              </a:rPr>
              <a:t> для концентрации. </a:t>
            </a:r>
            <a:endParaRPr lang="ru-RU" altLang="ru-RU" sz="2000"/>
          </a:p>
        </p:txBody>
      </p:sp>
      <p:pic>
        <p:nvPicPr>
          <p:cNvPr id="4100" name="Picture 5" descr="Без имени-1">
            <a:extLst>
              <a:ext uri="{FF2B5EF4-FFF2-40B4-BE49-F238E27FC236}">
                <a16:creationId xmlns="" xmlns:a16="http://schemas.microsoft.com/office/drawing/2014/main" id="{ED8C54BD-B6AE-4E0A-8937-C6D7CA14B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63" y="4221163"/>
            <a:ext cx="3787775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98" name="Object 12">
            <a:extLst>
              <a:ext uri="{FF2B5EF4-FFF2-40B4-BE49-F238E27FC236}">
                <a16:creationId xmlns="" xmlns:a16="http://schemas.microsoft.com/office/drawing/2014/main" id="{82C76BC3-2DB9-4AD3-BC96-1F72BAF045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08625" y="4902200"/>
          <a:ext cx="2873375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6" name="Equation" r:id="rId5" imgW="520700" imgH="228600" progId="Equation.DSMT4">
                  <p:embed/>
                </p:oleObj>
              </mc:Choice>
              <mc:Fallback>
                <p:oleObj name="Equation" r:id="rId5" imgW="520700" imgH="2286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4902200"/>
                        <a:ext cx="2873375" cy="12636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4">
            <a:extLst>
              <a:ext uri="{FF2B5EF4-FFF2-40B4-BE49-F238E27FC236}">
                <a16:creationId xmlns="" xmlns:a16="http://schemas.microsoft.com/office/drawing/2014/main" id="{F70E0F3C-2279-4D71-81F7-1C271C928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89138"/>
            <a:ext cx="9144000" cy="15696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800" dirty="0">
                <a:solidFill>
                  <a:srgbClr val="3333FF"/>
                </a:solidFill>
              </a:rPr>
              <a:t>Поправка на флюоресценцию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>
            <a:extLst>
              <a:ext uri="{FF2B5EF4-FFF2-40B4-BE49-F238E27FC236}">
                <a16:creationId xmlns="" xmlns:a16="http://schemas.microsoft.com/office/drawing/2014/main" id="{3A219B7A-F18E-4085-BBFB-B06037D80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70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100" u="sng">
                <a:solidFill>
                  <a:srgbClr val="FF0000"/>
                </a:solidFill>
              </a:rPr>
              <a:t>Фактор флуоресценции.</a:t>
            </a:r>
            <a:r>
              <a:rPr lang="ru-RU" altLang="ru-RU" sz="2100">
                <a:solidFill>
                  <a:srgbClr val="3333FF"/>
                </a:solidFill>
              </a:rPr>
              <a:t> Если образец содержит атомы двух сортов </a:t>
            </a:r>
            <a:r>
              <a:rPr lang="ru-RU" altLang="ru-RU" sz="2100" i="1">
                <a:solidFill>
                  <a:srgbClr val="3333FF"/>
                </a:solidFill>
              </a:rPr>
              <a:t>А</a:t>
            </a:r>
            <a:r>
              <a:rPr lang="ru-RU" altLang="ru-RU" sz="2100">
                <a:solidFill>
                  <a:srgbClr val="3333FF"/>
                </a:solidFill>
              </a:rPr>
              <a:t> и </a:t>
            </a:r>
            <a:r>
              <a:rPr lang="ru-RU" altLang="ru-RU" sz="2100" i="1">
                <a:solidFill>
                  <a:srgbClr val="3333FF"/>
                </a:solidFill>
              </a:rPr>
              <a:t>В,</a:t>
            </a:r>
            <a:r>
              <a:rPr lang="ru-RU" altLang="ru-RU" sz="2100">
                <a:solidFill>
                  <a:srgbClr val="3333FF"/>
                </a:solidFill>
              </a:rPr>
              <a:t> характеристическое рентгеновское излучение, генерируемое, например, атомами </a:t>
            </a:r>
            <a:r>
              <a:rPr lang="ru-RU" altLang="ru-RU" sz="2100" i="1">
                <a:solidFill>
                  <a:srgbClr val="3333FF"/>
                </a:solidFill>
              </a:rPr>
              <a:t>А</a:t>
            </a:r>
            <a:r>
              <a:rPr lang="ru-RU" altLang="ru-RU" sz="2100">
                <a:solidFill>
                  <a:srgbClr val="3333FF"/>
                </a:solidFill>
              </a:rPr>
              <a:t>-сорта, может при определенных условиях вызывать флуоресценцию атомов </a:t>
            </a:r>
            <a:r>
              <a:rPr lang="ru-RU" altLang="ru-RU" sz="2100" i="1">
                <a:solidFill>
                  <a:srgbClr val="3333FF"/>
                </a:solidFill>
              </a:rPr>
              <a:t>В</a:t>
            </a:r>
            <a:r>
              <a:rPr lang="ru-RU" altLang="ru-RU" sz="2100">
                <a:solidFill>
                  <a:srgbClr val="3333FF"/>
                </a:solidFill>
              </a:rPr>
              <a:t>-сорта. Таким образом полное рентгеновское излучение атомов </a:t>
            </a:r>
            <a:r>
              <a:rPr lang="ru-RU" altLang="ru-RU" sz="2100" i="1">
                <a:solidFill>
                  <a:srgbClr val="3333FF"/>
                </a:solidFill>
              </a:rPr>
              <a:t>В</a:t>
            </a:r>
            <a:r>
              <a:rPr lang="ru-RU" altLang="ru-RU" sz="2100">
                <a:solidFill>
                  <a:srgbClr val="3333FF"/>
                </a:solidFill>
              </a:rPr>
              <a:t>-сорта будет состоять из двух частей - квантов, возбужденных электронами зонда и квантов, возникших в результате флуоресценции. Этот факт будет приводить к завышению измеряемой концентрации атомов </a:t>
            </a:r>
            <a:r>
              <a:rPr lang="ru-RU" altLang="ru-RU" sz="2100" i="1">
                <a:solidFill>
                  <a:srgbClr val="3333FF"/>
                </a:solidFill>
              </a:rPr>
              <a:t>В</a:t>
            </a:r>
            <a:r>
              <a:rPr lang="ru-RU" altLang="ru-RU" sz="2100">
                <a:solidFill>
                  <a:srgbClr val="3333FF"/>
                </a:solidFill>
              </a:rPr>
              <a:t>-сорта и соответствующему уменьшению измеряемой концентрации атомов </a:t>
            </a:r>
            <a:r>
              <a:rPr lang="ru-RU" altLang="ru-RU" sz="2100" i="1">
                <a:solidFill>
                  <a:srgbClr val="3333FF"/>
                </a:solidFill>
              </a:rPr>
              <a:t>А</a:t>
            </a:r>
            <a:r>
              <a:rPr lang="ru-RU" altLang="ru-RU" sz="2100">
                <a:solidFill>
                  <a:srgbClr val="3333FF"/>
                </a:solidFill>
              </a:rPr>
              <a:t>-сорта. В литературе это явление получило название фактора усиления флуоресценции или сенсибилизированной флуоресценции </a:t>
            </a:r>
            <a:endParaRPr lang="ru-RU" altLang="ru-RU" sz="2100"/>
          </a:p>
        </p:txBody>
      </p:sp>
      <p:sp>
        <p:nvSpPr>
          <p:cNvPr id="18435" name="Rectangle 13">
            <a:extLst>
              <a:ext uri="{FF2B5EF4-FFF2-40B4-BE49-F238E27FC236}">
                <a16:creationId xmlns="" xmlns:a16="http://schemas.microsoft.com/office/drawing/2014/main" id="{F7619EE2-1FE2-4C8F-A547-929DEE5A9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0438" y="4200525"/>
            <a:ext cx="4391025" cy="26193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8436" name="Rectangle 14">
            <a:extLst>
              <a:ext uri="{FF2B5EF4-FFF2-40B4-BE49-F238E27FC236}">
                <a16:creationId xmlns="" xmlns:a16="http://schemas.microsoft.com/office/drawing/2014/main" id="{ACE8AF8B-6F7C-4BC2-B33F-2D22F4475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8263" y="5046663"/>
            <a:ext cx="3733800" cy="1374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8437" name="Oval 15">
            <a:extLst>
              <a:ext uri="{FF2B5EF4-FFF2-40B4-BE49-F238E27FC236}">
                <a16:creationId xmlns="" xmlns:a16="http://schemas.microsoft.com/office/drawing/2014/main" id="{FF4B8B57-8DE7-41DC-BDE6-556B97E2A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4888" y="5549900"/>
            <a:ext cx="558800" cy="4286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A</a:t>
            </a:r>
            <a:endParaRPr lang="ru-RU" altLang="ru-RU" sz="1800"/>
          </a:p>
        </p:txBody>
      </p:sp>
      <p:sp>
        <p:nvSpPr>
          <p:cNvPr id="18438" name="Oval 16">
            <a:extLst>
              <a:ext uri="{FF2B5EF4-FFF2-40B4-BE49-F238E27FC236}">
                <a16:creationId xmlns="" xmlns:a16="http://schemas.microsoft.com/office/drawing/2014/main" id="{D7779192-F1BA-4A7B-8D20-5AFA24BDF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0288" y="5549900"/>
            <a:ext cx="558800" cy="4254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B</a:t>
            </a:r>
            <a:endParaRPr lang="ru-RU" altLang="ru-RU" sz="1800"/>
          </a:p>
        </p:txBody>
      </p:sp>
      <p:sp>
        <p:nvSpPr>
          <p:cNvPr id="18439" name="Line 17">
            <a:extLst>
              <a:ext uri="{FF2B5EF4-FFF2-40B4-BE49-F238E27FC236}">
                <a16:creationId xmlns="" xmlns:a16="http://schemas.microsoft.com/office/drawing/2014/main" id="{D66BC544-9BBB-470A-AC06-70CCB711B4D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30638" y="5118100"/>
            <a:ext cx="625475" cy="425450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0" name="Line 18">
            <a:extLst>
              <a:ext uri="{FF2B5EF4-FFF2-40B4-BE49-F238E27FC236}">
                <a16:creationId xmlns="" xmlns:a16="http://schemas.microsoft.com/office/drawing/2014/main" id="{DEE34303-3E4B-46F1-9A99-FEB776437894}"/>
              </a:ext>
            </a:extLst>
          </p:cNvPr>
          <p:cNvSpPr>
            <a:spLocks noChangeShapeType="1"/>
          </p:cNvSpPr>
          <p:nvPr/>
        </p:nvSpPr>
        <p:spPr bwMode="auto">
          <a:xfrm>
            <a:off x="4481513" y="5118100"/>
            <a:ext cx="622300" cy="379413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1" name="Line 19">
            <a:extLst>
              <a:ext uri="{FF2B5EF4-FFF2-40B4-BE49-F238E27FC236}">
                <a16:creationId xmlns="" xmlns:a16="http://schemas.microsoft.com/office/drawing/2014/main" id="{A51FF7B6-39A8-475C-9559-925D81A62B54}"/>
              </a:ext>
            </a:extLst>
          </p:cNvPr>
          <p:cNvSpPr>
            <a:spLocks noChangeShapeType="1"/>
          </p:cNvSpPr>
          <p:nvPr/>
        </p:nvSpPr>
        <p:spPr bwMode="auto">
          <a:xfrm>
            <a:off x="4481513" y="4183063"/>
            <a:ext cx="3175" cy="760412"/>
          </a:xfrm>
          <a:prstGeom prst="line">
            <a:avLst/>
          </a:prstGeom>
          <a:noFill/>
          <a:ln w="76200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2" name="Line 20">
            <a:extLst>
              <a:ext uri="{FF2B5EF4-FFF2-40B4-BE49-F238E27FC236}">
                <a16:creationId xmlns="" xmlns:a16="http://schemas.microsoft.com/office/drawing/2014/main" id="{F8ED0CB7-FE74-42BD-ABF8-6B4C64CC8333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2588" y="5765800"/>
            <a:ext cx="57467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3" name="Line 21">
            <a:extLst>
              <a:ext uri="{FF2B5EF4-FFF2-40B4-BE49-F238E27FC236}">
                <a16:creationId xmlns="" xmlns:a16="http://schemas.microsoft.com/office/drawing/2014/main" id="{129E6DC4-AF12-470D-B91B-FAA1904A29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99063" y="4254500"/>
            <a:ext cx="749300" cy="1184275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4" name="Line 22">
            <a:extLst>
              <a:ext uri="{FF2B5EF4-FFF2-40B4-BE49-F238E27FC236}">
                <a16:creationId xmlns="" xmlns:a16="http://schemas.microsoft.com/office/drawing/2014/main" id="{7DB37A69-7437-4F4C-A692-E726E07A41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45113" y="4325938"/>
            <a:ext cx="746125" cy="11842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5" name="Text Box 23">
            <a:extLst>
              <a:ext uri="{FF2B5EF4-FFF2-40B4-BE49-F238E27FC236}">
                <a16:creationId xmlns="" xmlns:a16="http://schemas.microsoft.com/office/drawing/2014/main" id="{89CB280F-9815-42A8-A65B-9F2026983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9563" y="439737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z</a:t>
            </a:r>
            <a:endParaRPr lang="ru-RU" altLang="ru-RU" sz="1800"/>
          </a:p>
        </p:txBody>
      </p:sp>
      <p:sp>
        <p:nvSpPr>
          <p:cNvPr id="18446" name="Text Box 24">
            <a:extLst>
              <a:ext uri="{FF2B5EF4-FFF2-40B4-BE49-F238E27FC236}">
                <a16:creationId xmlns="" xmlns:a16="http://schemas.microsoft.com/office/drawing/2014/main" id="{C22310FC-2E46-4F0B-A5BC-BC6464CD9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5613" y="5838825"/>
            <a:ext cx="32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F</a:t>
            </a:r>
            <a:endParaRPr lang="ru-RU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8435" grpId="0" animBg="1"/>
      <p:bldP spid="18436" grpId="0" animBg="1"/>
      <p:bldP spid="18437" grpId="0" animBg="1"/>
      <p:bldP spid="18438" grpId="0" animBg="1"/>
      <p:bldP spid="18445" grpId="0"/>
      <p:bldP spid="184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7CC6B013-A107-40A4-80F4-B4520ABCA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12875"/>
            <a:ext cx="9144000" cy="1077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rgbClr val="FF0000"/>
                </a:solidFill>
              </a:rPr>
              <a:t>Идея </a:t>
            </a:r>
            <a:r>
              <a:rPr lang="ru-RU" altLang="ru-RU" dirty="0" smtClean="0">
                <a:solidFill>
                  <a:srgbClr val="FF0000"/>
                </a:solidFill>
              </a:rPr>
              <a:t>запатентована </a:t>
            </a:r>
            <a:endParaRPr lang="ru-RU" altLang="ru-RU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rgbClr val="FF0000"/>
                </a:solidFill>
              </a:rPr>
              <a:t>в 40-е г.</a:t>
            </a:r>
            <a:r>
              <a:rPr lang="en-US" altLang="ru-RU" dirty="0">
                <a:solidFill>
                  <a:srgbClr val="FF0000"/>
                </a:solidFill>
              </a:rPr>
              <a:t> XX</a:t>
            </a:r>
            <a:r>
              <a:rPr lang="ru-RU" altLang="ru-RU" dirty="0">
                <a:solidFill>
                  <a:srgbClr val="FF0000"/>
                </a:solidFill>
              </a:rPr>
              <a:t>  века, Дж. </a:t>
            </a:r>
            <a:r>
              <a:rPr lang="ru-RU" altLang="ru-RU" dirty="0" err="1">
                <a:solidFill>
                  <a:srgbClr val="FF0000"/>
                </a:solidFill>
              </a:rPr>
              <a:t>Хиллер</a:t>
            </a:r>
            <a:r>
              <a:rPr lang="ru-RU" altLang="ru-RU" dirty="0">
                <a:solidFill>
                  <a:srgbClr val="FF0000"/>
                </a:solidFill>
              </a:rPr>
              <a:t>, США</a:t>
            </a:r>
            <a:endParaRPr lang="ru-RU" alt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41EFD12A-1FA3-4DF6-A1FA-5996F2789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08920"/>
            <a:ext cx="9144000" cy="2308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>
                <a:solidFill>
                  <a:srgbClr val="FF0000"/>
                </a:solidFill>
              </a:rPr>
              <a:t>Первый прибор разработан и создан в 50-е г. </a:t>
            </a:r>
            <a:r>
              <a:rPr lang="en-US" altLang="ru-RU" sz="3600" dirty="0">
                <a:solidFill>
                  <a:srgbClr val="FF0000"/>
                </a:solidFill>
              </a:rPr>
              <a:t>XX</a:t>
            </a:r>
            <a:r>
              <a:rPr lang="ru-RU" altLang="ru-RU" sz="3600" dirty="0">
                <a:solidFill>
                  <a:srgbClr val="FF0000"/>
                </a:solidFill>
              </a:rPr>
              <a:t>  века независимо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>
                <a:solidFill>
                  <a:srgbClr val="FF0000"/>
                </a:solidFill>
              </a:rPr>
              <a:t>Р</a:t>
            </a:r>
            <a:r>
              <a:rPr lang="ru-RU" altLang="ru-RU" sz="3600" dirty="0" smtClean="0">
                <a:solidFill>
                  <a:srgbClr val="FF0000"/>
                </a:solidFill>
              </a:rPr>
              <a:t>.</a:t>
            </a:r>
            <a:r>
              <a:rPr lang="en-US" altLang="ru-RU" sz="3600" dirty="0" smtClean="0">
                <a:solidFill>
                  <a:srgbClr val="FF0000"/>
                </a:solidFill>
              </a:rPr>
              <a:t> </a:t>
            </a:r>
            <a:r>
              <a:rPr lang="ru-RU" altLang="ru-RU" sz="3600" dirty="0" err="1" smtClean="0">
                <a:solidFill>
                  <a:srgbClr val="FF0000"/>
                </a:solidFill>
              </a:rPr>
              <a:t>Кастен</a:t>
            </a:r>
            <a:r>
              <a:rPr lang="ru-RU" altLang="ru-RU" sz="3600" dirty="0">
                <a:solidFill>
                  <a:srgbClr val="FF0000"/>
                </a:solidFill>
              </a:rPr>
              <a:t>, А</a:t>
            </a:r>
            <a:r>
              <a:rPr lang="ru-RU" altLang="ru-RU" sz="3600" dirty="0" smtClean="0">
                <a:solidFill>
                  <a:srgbClr val="FF0000"/>
                </a:solidFill>
              </a:rPr>
              <a:t>.</a:t>
            </a:r>
            <a:r>
              <a:rPr lang="en-US" altLang="ru-RU" sz="3600" dirty="0" smtClean="0">
                <a:solidFill>
                  <a:srgbClr val="FF0000"/>
                </a:solidFill>
              </a:rPr>
              <a:t> </a:t>
            </a:r>
            <a:r>
              <a:rPr lang="ru-RU" altLang="ru-RU" sz="3600" dirty="0" err="1" smtClean="0">
                <a:solidFill>
                  <a:srgbClr val="FF0000"/>
                </a:solidFill>
              </a:rPr>
              <a:t>Гинье</a:t>
            </a:r>
            <a:r>
              <a:rPr lang="ru-RU" altLang="ru-RU" sz="3600" dirty="0" smtClean="0">
                <a:solidFill>
                  <a:srgbClr val="FF0000"/>
                </a:solidFill>
              </a:rPr>
              <a:t> </a:t>
            </a:r>
            <a:r>
              <a:rPr lang="ru-RU" altLang="ru-RU" sz="3600" dirty="0">
                <a:solidFill>
                  <a:srgbClr val="FF0000"/>
                </a:solidFill>
              </a:rPr>
              <a:t>- Франция;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>
                <a:solidFill>
                  <a:srgbClr val="FF0000"/>
                </a:solidFill>
              </a:rPr>
              <a:t>Н.П</a:t>
            </a:r>
            <a:r>
              <a:rPr lang="ru-RU" altLang="ru-RU" sz="3600" dirty="0" smtClean="0">
                <a:solidFill>
                  <a:srgbClr val="FF0000"/>
                </a:solidFill>
              </a:rPr>
              <a:t>.</a:t>
            </a:r>
            <a:r>
              <a:rPr lang="en-US" altLang="ru-RU" sz="3600" dirty="0" smtClean="0">
                <a:solidFill>
                  <a:srgbClr val="FF0000"/>
                </a:solidFill>
              </a:rPr>
              <a:t> </a:t>
            </a:r>
            <a:r>
              <a:rPr lang="ru-RU" altLang="ru-RU" sz="3600" dirty="0" smtClean="0">
                <a:solidFill>
                  <a:srgbClr val="FF0000"/>
                </a:solidFill>
              </a:rPr>
              <a:t>Ильин</a:t>
            </a:r>
            <a:r>
              <a:rPr lang="ru-RU" altLang="ru-RU" sz="3600" dirty="0">
                <a:solidFill>
                  <a:srgbClr val="FF0000"/>
                </a:solidFill>
              </a:rPr>
              <a:t>, И.Б</a:t>
            </a:r>
            <a:r>
              <a:rPr lang="ru-RU" altLang="ru-RU" sz="3600" dirty="0" smtClean="0">
                <a:solidFill>
                  <a:srgbClr val="FF0000"/>
                </a:solidFill>
              </a:rPr>
              <a:t>.</a:t>
            </a:r>
            <a:r>
              <a:rPr lang="en-US" altLang="ru-RU" sz="3600" dirty="0" smtClean="0">
                <a:solidFill>
                  <a:srgbClr val="FF0000"/>
                </a:solidFill>
              </a:rPr>
              <a:t> </a:t>
            </a:r>
            <a:r>
              <a:rPr lang="ru-RU" altLang="ru-RU" sz="3600" dirty="0" smtClean="0">
                <a:solidFill>
                  <a:srgbClr val="FF0000"/>
                </a:solidFill>
              </a:rPr>
              <a:t>Боровский </a:t>
            </a:r>
            <a:r>
              <a:rPr lang="ru-RU" altLang="ru-RU" sz="3600" dirty="0">
                <a:solidFill>
                  <a:srgbClr val="FF0000"/>
                </a:solidFill>
              </a:rPr>
              <a:t>- СССР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4">
            <a:extLst>
              <a:ext uri="{FF2B5EF4-FFF2-40B4-BE49-F238E27FC236}">
                <a16:creationId xmlns="" xmlns:a16="http://schemas.microsoft.com/office/drawing/2014/main" id="{2D60C43E-0DBF-4ACC-9868-D3AE1D546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476250"/>
            <a:ext cx="6121400" cy="1728788"/>
          </a:xfrm>
          <a:prstGeom prst="rect">
            <a:avLst/>
          </a:prstGeom>
          <a:solidFill>
            <a:schemeClr val="accent1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7107" name="Rectangle 7">
            <a:extLst>
              <a:ext uri="{FF2B5EF4-FFF2-40B4-BE49-F238E27FC236}">
                <a16:creationId xmlns="" xmlns:a16="http://schemas.microsoft.com/office/drawing/2014/main" id="{F7A3B80F-664B-4CD9-B4A9-7E23FAD20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5122" name="Object 16">
            <a:extLst>
              <a:ext uri="{FF2B5EF4-FFF2-40B4-BE49-F238E27FC236}">
                <a16:creationId xmlns="" xmlns:a16="http://schemas.microsoft.com/office/drawing/2014/main" id="{48E4E1C8-B5B4-42ED-8005-8807D09843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2050" y="620713"/>
          <a:ext cx="4397375" cy="1385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70" name="Equation" r:id="rId4" imgW="1244060" imgH="406224" progId="Equation.DSMT4">
                  <p:embed/>
                </p:oleObj>
              </mc:Choice>
              <mc:Fallback>
                <p:oleObj name="Equation" r:id="rId4" imgW="1244060" imgH="406224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2050" y="620713"/>
                        <a:ext cx="4397375" cy="1385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9" name="Rectangle 12">
            <a:extLst>
              <a:ext uri="{FF2B5EF4-FFF2-40B4-BE49-F238E27FC236}">
                <a16:creationId xmlns="" xmlns:a16="http://schemas.microsoft.com/office/drawing/2014/main" id="{04B08E0B-B7EA-44BB-A75F-6E72B3F42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2776" name="Text Box 15">
            <a:extLst>
              <a:ext uri="{FF2B5EF4-FFF2-40B4-BE49-F238E27FC236}">
                <a16:creationId xmlns="" xmlns:a16="http://schemas.microsoft.com/office/drawing/2014/main" id="{E8EB49B7-74F9-4F14-8B19-458456B71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350" y="2852738"/>
            <a:ext cx="9144000" cy="3416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3333FF"/>
                </a:solidFill>
              </a:rPr>
              <a:t>Здесь</a:t>
            </a:r>
            <a:r>
              <a:rPr lang="ru-RU" altLang="ru-RU" sz="2400" i="1">
                <a:solidFill>
                  <a:srgbClr val="3333FF"/>
                </a:solidFill>
              </a:rPr>
              <a:t> </a:t>
            </a:r>
            <a:r>
              <a:rPr lang="en-US" altLang="ru-RU" sz="2400" i="1">
                <a:solidFill>
                  <a:srgbClr val="3333FF"/>
                </a:solidFill>
              </a:rPr>
              <a:t>C</a:t>
            </a:r>
            <a:r>
              <a:rPr lang="en-US" altLang="ru-RU" sz="2400" i="1" baseline="-25000">
                <a:solidFill>
                  <a:srgbClr val="3333FF"/>
                </a:solidFill>
              </a:rPr>
              <a:t>z</a:t>
            </a:r>
            <a:r>
              <a:rPr lang="ru-RU" altLang="ru-RU" sz="2400">
                <a:solidFill>
                  <a:srgbClr val="3333FF"/>
                </a:solidFill>
              </a:rPr>
              <a:t> – концентрация элемента с атомным номером </a:t>
            </a:r>
            <a:r>
              <a:rPr lang="en-US" altLang="ru-RU" sz="2400" i="1">
                <a:solidFill>
                  <a:srgbClr val="3333FF"/>
                </a:solidFill>
              </a:rPr>
              <a:t>Z</a:t>
            </a:r>
            <a:r>
              <a:rPr lang="en-US" altLang="ru-RU" sz="2400">
                <a:solidFill>
                  <a:srgbClr val="3333FF"/>
                </a:solidFill>
              </a:rPr>
              <a:t> </a:t>
            </a:r>
            <a:r>
              <a:rPr lang="ru-RU" altLang="ru-RU" sz="2400">
                <a:solidFill>
                  <a:srgbClr val="3333FF"/>
                </a:solidFill>
              </a:rPr>
              <a:t>в сложном образце состоящем из смеси нескольких элементов,</a:t>
            </a:r>
            <a:r>
              <a:rPr lang="ru-RU" altLang="ru-RU" sz="2400" i="1">
                <a:solidFill>
                  <a:srgbClr val="3333FF"/>
                </a:solidFill>
              </a:rPr>
              <a:t> </a:t>
            </a:r>
            <a:r>
              <a:rPr lang="en-US" altLang="ru-RU" sz="2400" i="1">
                <a:solidFill>
                  <a:srgbClr val="3333FF"/>
                </a:solidFill>
              </a:rPr>
              <a:t>I</a:t>
            </a:r>
            <a:r>
              <a:rPr lang="en-US" altLang="ru-RU" sz="2400" i="1" baseline="-25000">
                <a:solidFill>
                  <a:srgbClr val="3333FF"/>
                </a:solidFill>
              </a:rPr>
              <a:t>z</a:t>
            </a:r>
            <a:r>
              <a:rPr lang="en-US" altLang="ru-RU" sz="2400">
                <a:solidFill>
                  <a:srgbClr val="3333FF"/>
                </a:solidFill>
              </a:rPr>
              <a:t> – </a:t>
            </a:r>
            <a:r>
              <a:rPr lang="ru-RU" altLang="ru-RU" sz="2400">
                <a:solidFill>
                  <a:srgbClr val="3333FF"/>
                </a:solidFill>
              </a:rPr>
              <a:t>интенсивность наиболее яркой рентгеновской линии испускаемой этим элементом, </a:t>
            </a:r>
            <a:r>
              <a:rPr lang="en-US" altLang="ru-RU" sz="2400">
                <a:solidFill>
                  <a:srgbClr val="3333FF"/>
                </a:solidFill>
              </a:rPr>
              <a:t> </a:t>
            </a:r>
            <a:r>
              <a:rPr lang="en-US" altLang="ru-RU" sz="2400" i="1">
                <a:solidFill>
                  <a:srgbClr val="3333FF"/>
                </a:solidFill>
              </a:rPr>
              <a:t>I</a:t>
            </a:r>
            <a:r>
              <a:rPr lang="en-US" altLang="ru-RU" sz="2400" i="1" baseline="30000">
                <a:solidFill>
                  <a:srgbClr val="3333FF"/>
                </a:solidFill>
              </a:rPr>
              <a:t>(z)</a:t>
            </a:r>
            <a:r>
              <a:rPr lang="en-US" altLang="ru-RU" sz="2400">
                <a:solidFill>
                  <a:srgbClr val="3333FF"/>
                </a:solidFill>
              </a:rPr>
              <a:t> – </a:t>
            </a:r>
            <a:r>
              <a:rPr lang="ru-RU" altLang="ru-RU" sz="2400">
                <a:solidFill>
                  <a:srgbClr val="3333FF"/>
                </a:solidFill>
              </a:rPr>
              <a:t>интенсивность той же линии испускаемой эталоном из чистого элемента </a:t>
            </a:r>
            <a:r>
              <a:rPr lang="en-US" altLang="ru-RU" sz="2400" i="1">
                <a:solidFill>
                  <a:srgbClr val="3333FF"/>
                </a:solidFill>
              </a:rPr>
              <a:t>Z</a:t>
            </a:r>
            <a:r>
              <a:rPr lang="ru-RU" altLang="ru-RU" sz="2400" i="1">
                <a:solidFill>
                  <a:srgbClr val="3333FF"/>
                </a:solidFill>
              </a:rPr>
              <a:t>,</a:t>
            </a:r>
            <a:r>
              <a:rPr lang="en-US" altLang="ru-RU" sz="2400">
                <a:solidFill>
                  <a:srgbClr val="3333FF"/>
                </a:solidFill>
              </a:rPr>
              <a:t> </a:t>
            </a:r>
            <a:r>
              <a:rPr lang="en-US" altLang="ru-RU" sz="2400" i="1">
                <a:solidFill>
                  <a:srgbClr val="3333FF"/>
                </a:solidFill>
              </a:rPr>
              <a:t>k</a:t>
            </a:r>
            <a:r>
              <a:rPr lang="en-US" altLang="ru-RU" sz="2400" i="1" baseline="-25000">
                <a:solidFill>
                  <a:srgbClr val="3333FF"/>
                </a:solidFill>
              </a:rPr>
              <a:t>z</a:t>
            </a:r>
            <a:r>
              <a:rPr lang="en-US" altLang="ru-RU" sz="2400">
                <a:solidFill>
                  <a:srgbClr val="3333FF"/>
                </a:solidFill>
              </a:rPr>
              <a:t> – </a:t>
            </a:r>
            <a:r>
              <a:rPr lang="ru-RU" altLang="ru-RU" sz="2400">
                <a:solidFill>
                  <a:srgbClr val="3333FF"/>
                </a:solidFill>
              </a:rPr>
              <a:t>поправка на атомный номер</a:t>
            </a:r>
            <a:r>
              <a:rPr lang="en-US" altLang="ru-RU" sz="2400">
                <a:solidFill>
                  <a:srgbClr val="3333FF"/>
                </a:solidFill>
              </a:rPr>
              <a:t>,</a:t>
            </a:r>
            <a:r>
              <a:rPr lang="ru-RU" altLang="ru-RU" sz="2400" i="1">
                <a:solidFill>
                  <a:srgbClr val="3333FF"/>
                </a:solidFill>
              </a:rPr>
              <a:t> </a:t>
            </a:r>
            <a:r>
              <a:rPr lang="en-US" altLang="ru-RU" sz="2400" i="1">
                <a:solidFill>
                  <a:srgbClr val="3333FF"/>
                </a:solidFill>
              </a:rPr>
              <a:t>k</a:t>
            </a:r>
            <a:r>
              <a:rPr lang="en-US" altLang="ru-RU" sz="2400" i="1" baseline="-25000">
                <a:solidFill>
                  <a:srgbClr val="3333FF"/>
                </a:solidFill>
              </a:rPr>
              <a:t>A</a:t>
            </a:r>
            <a:r>
              <a:rPr lang="ru-RU" altLang="ru-RU" sz="2400">
                <a:solidFill>
                  <a:srgbClr val="3333FF"/>
                </a:solidFill>
              </a:rPr>
              <a:t> – поправка на поглощение</a:t>
            </a:r>
            <a:r>
              <a:rPr lang="en-US" altLang="ru-RU" sz="2400">
                <a:solidFill>
                  <a:srgbClr val="3333FF"/>
                </a:solidFill>
              </a:rPr>
              <a:t>,</a:t>
            </a:r>
            <a:r>
              <a:rPr lang="ru-RU" altLang="ru-RU" sz="2400">
                <a:solidFill>
                  <a:srgbClr val="3333FF"/>
                </a:solidFill>
              </a:rPr>
              <a:t> </a:t>
            </a:r>
            <a:r>
              <a:rPr lang="en-US" altLang="ru-RU" sz="2400" i="1">
                <a:solidFill>
                  <a:srgbClr val="3333FF"/>
                </a:solidFill>
              </a:rPr>
              <a:t>k</a:t>
            </a:r>
            <a:r>
              <a:rPr lang="en-US" altLang="ru-RU" sz="2400" i="1" baseline="-25000">
                <a:solidFill>
                  <a:srgbClr val="3333FF"/>
                </a:solidFill>
              </a:rPr>
              <a:t>F</a:t>
            </a:r>
            <a:r>
              <a:rPr lang="en-US" altLang="ru-RU" sz="2400">
                <a:solidFill>
                  <a:srgbClr val="3333FF"/>
                </a:solidFill>
              </a:rPr>
              <a:t> – </a:t>
            </a:r>
            <a:r>
              <a:rPr lang="ru-RU" altLang="ru-RU" sz="2400">
                <a:solidFill>
                  <a:srgbClr val="3333FF"/>
                </a:solidFill>
              </a:rPr>
              <a:t>поправка на флуоресценцию за счет рентгеновских квантов характеристического излучения.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  <p:bldP spid="3277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AA1FD2E6-613D-4081-84B9-42D5B1840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700"/>
            <a:ext cx="9144000" cy="1816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solidFill>
                  <a:srgbClr val="3333FF"/>
                </a:solidFill>
              </a:rPr>
              <a:t>Рентгеновский микроанализ позволяет определять атомный состав материалов практически во всем интервале концентраций с точностью около </a:t>
            </a:r>
            <a:r>
              <a:rPr lang="ru-RU" altLang="ru-RU" sz="2800" i="1">
                <a:solidFill>
                  <a:srgbClr val="3333FF"/>
                </a:solidFill>
              </a:rPr>
              <a:t>2%</a:t>
            </a:r>
            <a:r>
              <a:rPr lang="ru-RU" altLang="ru-RU" sz="2800">
                <a:solidFill>
                  <a:srgbClr val="3333FF"/>
                </a:solidFill>
              </a:rPr>
              <a:t>. </a:t>
            </a:r>
            <a:endParaRPr lang="en-US" altLang="ru-RU" sz="2800">
              <a:solidFill>
                <a:srgbClr val="3333FF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5ED0825B-1DD6-432B-BC3F-0C3C9D705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76475"/>
            <a:ext cx="9144000" cy="2678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solidFill>
                  <a:srgbClr val="3333FF"/>
                </a:solidFill>
              </a:rPr>
              <a:t>Чувствительность анализа неоднородна по всему спектру элементов таблицы Менделеева и сильно зависит от атомного номера. Так для легких элементов, например, для </a:t>
            </a:r>
            <a:r>
              <a:rPr lang="ru-RU" altLang="ru-RU" sz="2800" i="1">
                <a:solidFill>
                  <a:srgbClr val="3333FF"/>
                </a:solidFill>
              </a:rPr>
              <a:t>Be</a:t>
            </a:r>
            <a:r>
              <a:rPr lang="ru-RU" altLang="ru-RU" sz="2800">
                <a:solidFill>
                  <a:srgbClr val="3333FF"/>
                </a:solidFill>
              </a:rPr>
              <a:t> (</a:t>
            </a:r>
            <a:r>
              <a:rPr lang="ru-RU" altLang="ru-RU" sz="2800" i="1">
                <a:solidFill>
                  <a:srgbClr val="3333FF"/>
                </a:solidFill>
              </a:rPr>
              <a:t>Z=4</a:t>
            </a:r>
            <a:r>
              <a:rPr lang="ru-RU" altLang="ru-RU" sz="2800">
                <a:solidFill>
                  <a:srgbClr val="3333FF"/>
                </a:solidFill>
              </a:rPr>
              <a:t>), предельное обнаруживаемое количество элемента составляет более </a:t>
            </a:r>
            <a:r>
              <a:rPr lang="ru-RU" altLang="ru-RU" sz="2800" i="1">
                <a:solidFill>
                  <a:srgbClr val="3333FF"/>
                </a:solidFill>
              </a:rPr>
              <a:t>10%</a:t>
            </a:r>
            <a:r>
              <a:rPr lang="ru-RU" altLang="ru-RU" sz="2800">
                <a:solidFill>
                  <a:srgbClr val="3333FF"/>
                </a:solidFill>
              </a:rPr>
              <a:t>. </a:t>
            </a:r>
            <a:endParaRPr lang="en-US" altLang="ru-RU" sz="2800">
              <a:solidFill>
                <a:srgbClr val="3333FF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800B4FCD-7F1B-44BD-9138-32D09E7D0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56238"/>
            <a:ext cx="9144000" cy="1385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solidFill>
                  <a:srgbClr val="3333FF"/>
                </a:solidFill>
              </a:rPr>
              <a:t>С ростом атомного номера точность анализа растет и при благоприятных условиях может достигать </a:t>
            </a:r>
            <a:r>
              <a:rPr lang="ru-RU" altLang="ru-RU" sz="2800" i="1">
                <a:solidFill>
                  <a:srgbClr val="3333FF"/>
                </a:solidFill>
              </a:rPr>
              <a:t>0.1-0.01% </a:t>
            </a:r>
            <a:r>
              <a:rPr lang="ru-RU" altLang="ru-RU" sz="2800">
                <a:solidFill>
                  <a:srgbClr val="3333FF"/>
                </a:solidFill>
              </a:rPr>
              <a:t>для </a:t>
            </a:r>
            <a:r>
              <a:rPr lang="ru-RU" altLang="ru-RU" sz="2800" i="1">
                <a:solidFill>
                  <a:srgbClr val="3333FF"/>
                </a:solidFill>
              </a:rPr>
              <a:t>Re</a:t>
            </a:r>
            <a:r>
              <a:rPr lang="ru-RU" altLang="ru-RU" sz="2800">
                <a:solidFill>
                  <a:srgbClr val="3333FF"/>
                </a:solidFill>
              </a:rPr>
              <a:t> (</a:t>
            </a:r>
            <a:r>
              <a:rPr lang="ru-RU" altLang="ru-RU" sz="2800" i="1">
                <a:solidFill>
                  <a:srgbClr val="3333FF"/>
                </a:solidFill>
              </a:rPr>
              <a:t>Z=75</a:t>
            </a:r>
            <a:r>
              <a:rPr lang="ru-RU" altLang="ru-RU" sz="2800">
                <a:solidFill>
                  <a:srgbClr val="3333FF"/>
                </a:solidFill>
              </a:rPr>
              <a:t>) </a:t>
            </a:r>
            <a:endParaRPr lang="ru-RU" altLang="ru-RU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4">
            <a:extLst>
              <a:ext uri="{FF2B5EF4-FFF2-40B4-BE49-F238E27FC236}">
                <a16:creationId xmlns="" xmlns:a16="http://schemas.microsoft.com/office/drawing/2014/main" id="{007F0252-D63F-4144-BDCD-F37A58EE6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5538"/>
            <a:ext cx="9144000" cy="3786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800">
                <a:solidFill>
                  <a:srgbClr val="3333FF"/>
                </a:solidFill>
              </a:rPr>
              <a:t>Примеры использования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800">
                <a:solidFill>
                  <a:srgbClr val="3333FF"/>
                </a:solidFill>
              </a:rPr>
              <a:t>растровой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800">
                <a:solidFill>
                  <a:srgbClr val="3333FF"/>
                </a:solidFill>
              </a:rPr>
              <a:t>электронной микроскопии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800">
                <a:solidFill>
                  <a:srgbClr val="3333FF"/>
                </a:solidFill>
              </a:rPr>
              <a:t>и рентгеновского микроанализа</a:t>
            </a:r>
            <a:r>
              <a:rPr lang="ru-RU" altLang="ru-RU" sz="4800"/>
              <a:t>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="" xmlns:a16="http://schemas.microsoft.com/office/drawing/2014/main" id="{12F30C47-569D-408B-83C5-7DE460996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3625" y="3600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29699" name="Picture 6" descr="Файл:Misc pollen.jpg">
            <a:hlinkClick r:id="rId3"/>
            <a:extLst>
              <a:ext uri="{FF2B5EF4-FFF2-40B4-BE49-F238E27FC236}">
                <a16:creationId xmlns="" xmlns:a16="http://schemas.microsoft.com/office/drawing/2014/main" id="{54171086-E774-4ECA-8A47-9F0BAF4E2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0"/>
            <a:ext cx="7178675" cy="546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8">
            <a:extLst>
              <a:ext uri="{FF2B5EF4-FFF2-40B4-BE49-F238E27FC236}">
                <a16:creationId xmlns="" xmlns:a16="http://schemas.microsoft.com/office/drawing/2014/main" id="{E07581DB-A5D2-410F-8339-BD675DF08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61025"/>
            <a:ext cx="9144000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3333FF"/>
                </a:solidFill>
              </a:rPr>
              <a:t>Микрофотография пыльцы подсолнечника позволяет оценить возможности режима РЭМ</a:t>
            </a:r>
            <a:r>
              <a:rPr lang="en-US" altLang="ru-RU" sz="2400">
                <a:solidFill>
                  <a:srgbClr val="3333FF"/>
                </a:solidFill>
              </a:rPr>
              <a:t> (</a:t>
            </a:r>
            <a:r>
              <a:rPr lang="ru-RU" altLang="ru-RU" sz="2400"/>
              <a:t>1228 × 935 пикселов</a:t>
            </a:r>
            <a:r>
              <a:rPr lang="en-US" altLang="ru-RU" sz="2400"/>
              <a:t>)</a:t>
            </a:r>
            <a:endParaRPr lang="ru-RU" altLang="ru-RU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>
            <a:extLst>
              <a:ext uri="{FF2B5EF4-FFF2-40B4-BE49-F238E27FC236}">
                <a16:creationId xmlns="" xmlns:a16="http://schemas.microsoft.com/office/drawing/2014/main" id="{E32A86F5-11BC-4790-A1D5-0E8060A49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13" y="0"/>
            <a:ext cx="5892800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 Box 5">
            <a:extLst>
              <a:ext uri="{FF2B5EF4-FFF2-40B4-BE49-F238E27FC236}">
                <a16:creationId xmlns="" xmlns:a16="http://schemas.microsoft.com/office/drawing/2014/main" id="{2DCC545C-5BE3-4332-A7C0-59ED4F3AE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" y="4522788"/>
            <a:ext cx="9140825" cy="2370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3333FF"/>
                </a:solidFill>
              </a:rPr>
              <a:t>Структура излома поверхности композиционного материала на основе B-</a:t>
            </a:r>
            <a:r>
              <a:rPr lang="ru-RU" altLang="ru-RU" sz="2000" dirty="0" err="1">
                <a:solidFill>
                  <a:srgbClr val="3333FF"/>
                </a:solidFill>
              </a:rPr>
              <a:t>Al</a:t>
            </a:r>
            <a:r>
              <a:rPr lang="ru-RU" altLang="ru-RU" sz="2000" dirty="0">
                <a:solidFill>
                  <a:srgbClr val="3333FF"/>
                </a:solidFill>
              </a:rPr>
              <a:t> сплавов</a:t>
            </a:r>
            <a:r>
              <a:rPr lang="ru-RU" altLang="ru-RU" sz="1800" dirty="0">
                <a:solidFill>
                  <a:srgbClr val="3333FF"/>
                </a:solidFill>
              </a:rPr>
              <a:t>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3333FF"/>
                </a:solidFill>
              </a:rPr>
              <a:t>На снимке видны </a:t>
            </a:r>
            <a:r>
              <a:rPr lang="ru-RU" altLang="ru-RU" sz="1800" dirty="0"/>
              <a:t>волокна </a:t>
            </a:r>
            <a:r>
              <a:rPr lang="ru-RU" altLang="ru-RU" sz="1800" i="1" dirty="0"/>
              <a:t>B</a:t>
            </a:r>
            <a:r>
              <a:rPr lang="ru-RU" altLang="ru-RU" sz="1800" dirty="0">
                <a:solidFill>
                  <a:srgbClr val="3333FF"/>
                </a:solidFill>
              </a:rPr>
              <a:t> осажденного на </a:t>
            </a:r>
            <a:r>
              <a:rPr lang="ru-RU" altLang="ru-RU" sz="1800" dirty="0"/>
              <a:t>тонкие нити </a:t>
            </a:r>
            <a:r>
              <a:rPr lang="ru-RU" altLang="ru-RU" sz="1800" i="1" dirty="0"/>
              <a:t>W</a:t>
            </a:r>
            <a:r>
              <a:rPr lang="ru-RU" altLang="ru-RU" sz="1800" dirty="0"/>
              <a:t> </a:t>
            </a:r>
            <a:r>
              <a:rPr lang="ru-RU" altLang="ru-RU" sz="1800" dirty="0">
                <a:solidFill>
                  <a:srgbClr val="3333FF"/>
                </a:solidFill>
              </a:rPr>
              <a:t>и структура матрицы </a:t>
            </a:r>
            <a:r>
              <a:rPr lang="ru-RU" altLang="ru-RU" sz="1800" dirty="0"/>
              <a:t>сплава </a:t>
            </a:r>
            <a:r>
              <a:rPr lang="ru-RU" altLang="ru-RU" sz="1800" i="1" dirty="0"/>
              <a:t>B-</a:t>
            </a:r>
            <a:r>
              <a:rPr lang="ru-RU" altLang="ru-RU" sz="1800" i="1" dirty="0" err="1"/>
              <a:t>Al</a:t>
            </a:r>
            <a:r>
              <a:rPr lang="ru-RU" altLang="ru-RU" sz="1800" dirty="0">
                <a:solidFill>
                  <a:srgbClr val="3333FF"/>
                </a:solidFill>
              </a:rPr>
              <a:t>. Волокно имеет достаточно сложную структуру - в центре расположена тонкая нить из чистого </a:t>
            </a:r>
            <a:r>
              <a:rPr lang="ru-RU" altLang="ru-RU" sz="1800" i="1" dirty="0">
                <a:solidFill>
                  <a:srgbClr val="3333FF"/>
                </a:solidFill>
              </a:rPr>
              <a:t>W</a:t>
            </a:r>
            <a:r>
              <a:rPr lang="ru-RU" altLang="ru-RU" sz="1800" dirty="0">
                <a:solidFill>
                  <a:srgbClr val="3333FF"/>
                </a:solidFill>
              </a:rPr>
              <a:t>, по периферии располагаются бориды вольфрама, </a:t>
            </a:r>
            <a:r>
              <a:rPr lang="ru-RU" altLang="ru-RU" sz="1800" dirty="0"/>
              <a:t>на самой поверхности имеется слой чистого </a:t>
            </a:r>
            <a:r>
              <a:rPr lang="ru-RU" altLang="ru-RU" sz="1800" i="1" dirty="0"/>
              <a:t>B</a:t>
            </a:r>
            <a:r>
              <a:rPr lang="ru-RU" altLang="ru-RU" sz="1800" dirty="0">
                <a:solidFill>
                  <a:srgbClr val="3333FF"/>
                </a:solidFill>
              </a:rPr>
              <a:t>. Из снимка видно, что материал матрицы плотно обволакивает нити боридов вольфрама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>
            <a:extLst>
              <a:ext uri="{FF2B5EF4-FFF2-40B4-BE49-F238E27FC236}">
                <a16:creationId xmlns="" xmlns:a16="http://schemas.microsoft.com/office/drawing/2014/main" id="{7BBC951C-4570-4062-AC38-557AEF496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-1588"/>
            <a:ext cx="7704138" cy="526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 Box 5">
            <a:extLst>
              <a:ext uri="{FF2B5EF4-FFF2-40B4-BE49-F238E27FC236}">
                <a16:creationId xmlns="" xmlns:a16="http://schemas.microsoft.com/office/drawing/2014/main" id="{19A7717B-F617-45F0-B1AD-5D17AAD65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16563"/>
            <a:ext cx="9144000" cy="1323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3333FF"/>
                </a:solidFill>
              </a:rPr>
              <a:t>Характерная структура поверхности излома. Монокристалл </a:t>
            </a:r>
            <a:r>
              <a:rPr lang="ru-RU" altLang="ru-RU" sz="2000" dirty="0"/>
              <a:t>сапфира</a:t>
            </a:r>
            <a:r>
              <a:rPr lang="ru-RU" altLang="ru-RU" sz="2000" dirty="0">
                <a:solidFill>
                  <a:srgbClr val="3333FF"/>
                </a:solidFill>
              </a:rPr>
              <a:t>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3333FF"/>
                </a:solidFill>
              </a:rPr>
              <a:t>За счет большой глубины резкости снимок производит объемное впечатление и позволяет судить о размерах неровностей на поверхности.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>
            <a:extLst>
              <a:ext uri="{FF2B5EF4-FFF2-40B4-BE49-F238E27FC236}">
                <a16:creationId xmlns="" xmlns:a16="http://schemas.microsoft.com/office/drawing/2014/main" id="{910CAE0E-5949-4E7B-98CB-B42A4A4CA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88" y="0"/>
            <a:ext cx="5113337" cy="433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 Box 5">
            <a:extLst>
              <a:ext uri="{FF2B5EF4-FFF2-40B4-BE49-F238E27FC236}">
                <a16:creationId xmlns="" xmlns:a16="http://schemas.microsoft.com/office/drawing/2014/main" id="{63502B28-FF9F-4072-8352-C54DC777A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49775"/>
            <a:ext cx="9144000" cy="2308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3333FF"/>
                </a:solidFill>
              </a:rPr>
              <a:t>Сферические </a:t>
            </a:r>
            <a:r>
              <a:rPr lang="ru-RU" altLang="ru-RU" sz="1800" dirty="0"/>
              <a:t>частицы кварца </a:t>
            </a:r>
            <a:r>
              <a:rPr lang="ru-RU" altLang="ru-RU" sz="1800" dirty="0">
                <a:solidFill>
                  <a:srgbClr val="3333FF"/>
                </a:solidFill>
              </a:rPr>
              <a:t>покрытые по специальной технологии </a:t>
            </a:r>
            <a:r>
              <a:rPr lang="ru-RU" altLang="ru-RU" sz="1800" dirty="0"/>
              <a:t>сплавом </a:t>
            </a:r>
            <a:r>
              <a:rPr lang="ru-RU" altLang="ru-RU" sz="1800" dirty="0" err="1"/>
              <a:t>Au-Pd</a:t>
            </a:r>
            <a:r>
              <a:rPr lang="ru-RU" altLang="ru-RU" sz="1800" dirty="0">
                <a:solidFill>
                  <a:srgbClr val="3333FF"/>
                </a:solidFill>
              </a:rPr>
              <a:t>. Увеличение 100.000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3333FF"/>
                </a:solidFill>
              </a:rPr>
              <a:t>Для иллюстрации объемности контраста связанной с большой глубиной резкости растрового микроскопа показано изображение кварцевых сфер покрытых по специальной технологии оболочкой сплава </a:t>
            </a:r>
            <a:r>
              <a:rPr lang="ru-RU" altLang="ru-RU" sz="1800" i="1" dirty="0" err="1">
                <a:solidFill>
                  <a:srgbClr val="3333FF"/>
                </a:solidFill>
              </a:rPr>
              <a:t>Au-Pd</a:t>
            </a:r>
            <a:r>
              <a:rPr lang="ru-RU" altLang="ru-RU" sz="1800" dirty="0">
                <a:solidFill>
                  <a:srgbClr val="3333FF"/>
                </a:solidFill>
              </a:rPr>
              <a:t>. Изображение получено во вторичных электронах. Кварцевые сферы имеют размер около </a:t>
            </a:r>
            <a:r>
              <a:rPr lang="ru-RU" altLang="ru-RU" sz="1800" i="1" dirty="0"/>
              <a:t>200nm</a:t>
            </a:r>
            <a:r>
              <a:rPr lang="ru-RU" altLang="ru-RU" sz="1800" dirty="0">
                <a:solidFill>
                  <a:srgbClr val="3333FF"/>
                </a:solidFill>
              </a:rPr>
              <a:t>. На поверхности сфер хорошо видны </a:t>
            </a:r>
            <a:r>
              <a:rPr lang="ru-RU" altLang="ru-RU" sz="1800" dirty="0"/>
              <a:t>частички </a:t>
            </a:r>
            <a:r>
              <a:rPr lang="ru-RU" altLang="ru-RU" sz="1800" i="1" dirty="0" err="1"/>
              <a:t>Au-Pd</a:t>
            </a:r>
            <a:r>
              <a:rPr lang="ru-RU" altLang="ru-RU" sz="1800" dirty="0"/>
              <a:t> </a:t>
            </a:r>
            <a:r>
              <a:rPr lang="ru-RU" altLang="ru-RU" sz="1800" dirty="0">
                <a:solidFill>
                  <a:srgbClr val="3333FF"/>
                </a:solidFill>
              </a:rPr>
              <a:t>осевшие на поверхности сфер в результате конденсации.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>
            <a:extLst>
              <a:ext uri="{FF2B5EF4-FFF2-40B4-BE49-F238E27FC236}">
                <a16:creationId xmlns="" xmlns:a16="http://schemas.microsoft.com/office/drawing/2014/main" id="{06871E6C-E5B1-4FAD-A602-DFBB25BD2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6350"/>
            <a:ext cx="669290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 Box 5">
            <a:extLst>
              <a:ext uri="{FF2B5EF4-FFF2-40B4-BE49-F238E27FC236}">
                <a16:creationId xmlns="" xmlns:a16="http://schemas.microsoft.com/office/drawing/2014/main" id="{3A4F8CF6-D8E1-4360-BB1B-84F3A2D00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73688"/>
            <a:ext cx="9144000" cy="1570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3333FF"/>
                </a:solidFill>
              </a:rPr>
              <a:t>SEM изображение поверхности эвтектоидного сплава 22%Al-Zn после 920 часов отжига. Наблюдаются чередующиеся пласты из фаз разделенных когерентными границами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>
            <a:extLst>
              <a:ext uri="{FF2B5EF4-FFF2-40B4-BE49-F238E27FC236}">
                <a16:creationId xmlns="" xmlns:a16="http://schemas.microsoft.com/office/drawing/2014/main" id="{1018C99C-9484-461A-A249-108414B6D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38"/>
            <a:ext cx="3600450" cy="671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 Box 5">
            <a:extLst>
              <a:ext uri="{FF2B5EF4-FFF2-40B4-BE49-F238E27FC236}">
                <a16:creationId xmlns="" xmlns:a16="http://schemas.microsoft.com/office/drawing/2014/main" id="{0486BBE9-3FB4-4E27-94DA-F2F044811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2904" y="692696"/>
            <a:ext cx="5435600" cy="5632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3333FF"/>
                </a:solidFill>
              </a:rPr>
              <a:t>Фрагменты РЭМ изображений поверхностей излома </a:t>
            </a:r>
            <a:r>
              <a:rPr lang="ru-RU" altLang="ru-RU" sz="2000" dirty="0"/>
              <a:t>эвтектического композита на основе Al</a:t>
            </a:r>
            <a:r>
              <a:rPr lang="ru-RU" altLang="ru-RU" sz="2000" baseline="-25000" dirty="0"/>
              <a:t>2</a:t>
            </a:r>
            <a:r>
              <a:rPr lang="ru-RU" altLang="ru-RU" sz="2000" dirty="0"/>
              <a:t>O</a:t>
            </a:r>
            <a:r>
              <a:rPr lang="ru-RU" altLang="ru-RU" sz="2000" baseline="-25000" dirty="0"/>
              <a:t>3</a:t>
            </a:r>
            <a:r>
              <a:rPr lang="ru-RU" altLang="ru-RU" sz="2000" dirty="0"/>
              <a:t>-ZrO</a:t>
            </a:r>
            <a:r>
              <a:rPr lang="ru-RU" altLang="ru-RU" sz="2000" baseline="-25000" dirty="0"/>
              <a:t>2</a:t>
            </a:r>
            <a:r>
              <a:rPr lang="ru-RU" altLang="ru-RU" sz="2000" dirty="0"/>
              <a:t>(Y</a:t>
            </a:r>
            <a:r>
              <a:rPr lang="ru-RU" altLang="ru-RU" sz="2000" baseline="-25000" dirty="0"/>
              <a:t>2</a:t>
            </a:r>
            <a:r>
              <a:rPr lang="ru-RU" altLang="ru-RU" sz="2000" dirty="0"/>
              <a:t>O</a:t>
            </a:r>
            <a:r>
              <a:rPr lang="ru-RU" altLang="ru-RU" sz="2000" baseline="-25000" dirty="0"/>
              <a:t>3</a:t>
            </a:r>
            <a:r>
              <a:rPr lang="ru-RU" altLang="ru-RU" sz="2000" dirty="0"/>
              <a:t>).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3333FF"/>
                </a:solidFill>
              </a:rPr>
              <a:t>Было установлено, что структура состоит из </a:t>
            </a:r>
            <a:r>
              <a:rPr lang="ru-RU" altLang="ru-RU" sz="2000" dirty="0"/>
              <a:t>двух фаз </a:t>
            </a:r>
            <a:r>
              <a:rPr lang="ru-RU" altLang="ru-RU" sz="2000" dirty="0">
                <a:solidFill>
                  <a:srgbClr val="3333FF"/>
                </a:solidFill>
              </a:rPr>
              <a:t>- </a:t>
            </a:r>
            <a:r>
              <a:rPr lang="ru-RU" altLang="ru-RU" sz="2000" dirty="0">
                <a:solidFill>
                  <a:srgbClr val="FF0000"/>
                </a:solidFill>
              </a:rPr>
              <a:t>матрицы, представляющей собой альфа-оксид алюминия и тонких ламелей кубической двуокиси циркония</a:t>
            </a:r>
            <a:r>
              <a:rPr lang="ru-RU" altLang="ru-RU" sz="2000" dirty="0">
                <a:solidFill>
                  <a:srgbClr val="3333FF"/>
                </a:solidFill>
              </a:rPr>
              <a:t>, стабилизированной окисью иттрия. Было установлено, что при определенных условиях роста образуется регулярная волокнистая структура </a:t>
            </a:r>
            <a:r>
              <a:rPr lang="ru-RU" altLang="ru-RU" sz="2000" i="1" dirty="0">
                <a:solidFill>
                  <a:srgbClr val="3333FF"/>
                </a:solidFill>
              </a:rPr>
              <a:t>ZrO</a:t>
            </a:r>
            <a:r>
              <a:rPr lang="ru-RU" altLang="ru-RU" sz="2000" i="1" baseline="-25000" dirty="0">
                <a:solidFill>
                  <a:srgbClr val="3333FF"/>
                </a:solidFill>
              </a:rPr>
              <a:t>2</a:t>
            </a:r>
            <a:r>
              <a:rPr lang="ru-RU" altLang="ru-RU" sz="2000" dirty="0">
                <a:solidFill>
                  <a:srgbClr val="3333FF"/>
                </a:solidFill>
              </a:rPr>
              <a:t>, причем диаметр волокон не превышает </a:t>
            </a:r>
            <a:r>
              <a:rPr lang="ru-RU" altLang="ru-RU" sz="2000" i="1" dirty="0">
                <a:solidFill>
                  <a:srgbClr val="3333FF"/>
                </a:solidFill>
              </a:rPr>
              <a:t>1-2</a:t>
            </a:r>
            <a:r>
              <a:rPr lang="en-US" altLang="ru-RU" sz="2000" i="1" dirty="0">
                <a:solidFill>
                  <a:srgbClr val="3333FF"/>
                </a:solidFill>
                <a:latin typeface="Symbol" panose="05050102010706020507" pitchFamily="18" charset="2"/>
              </a:rPr>
              <a:t>m</a:t>
            </a:r>
            <a:r>
              <a:rPr lang="ru-RU" altLang="ru-RU" sz="2000" i="1" dirty="0">
                <a:solidFill>
                  <a:srgbClr val="3333FF"/>
                </a:solidFill>
              </a:rPr>
              <a:t>m</a:t>
            </a:r>
            <a:r>
              <a:rPr lang="ru-RU" altLang="ru-RU" sz="2000" dirty="0">
                <a:solidFill>
                  <a:srgbClr val="3333FF"/>
                </a:solidFill>
              </a:rPr>
              <a:t>. На рис. приведены три фрагмента излома эвтектических композиций на основе </a:t>
            </a:r>
            <a:r>
              <a:rPr lang="ru-RU" altLang="ru-RU" sz="2000" i="1" dirty="0">
                <a:solidFill>
                  <a:srgbClr val="3333FF"/>
                </a:solidFill>
              </a:rPr>
              <a:t>Al</a:t>
            </a:r>
            <a:r>
              <a:rPr lang="ru-RU" altLang="ru-RU" sz="2000" i="1" baseline="-25000" dirty="0">
                <a:solidFill>
                  <a:srgbClr val="3333FF"/>
                </a:solidFill>
              </a:rPr>
              <a:t>2</a:t>
            </a:r>
            <a:r>
              <a:rPr lang="ru-RU" altLang="ru-RU" sz="2000" i="1" dirty="0">
                <a:solidFill>
                  <a:srgbClr val="3333FF"/>
                </a:solidFill>
              </a:rPr>
              <a:t>O</a:t>
            </a:r>
            <a:r>
              <a:rPr lang="ru-RU" altLang="ru-RU" sz="2000" i="1" baseline="-25000" dirty="0">
                <a:solidFill>
                  <a:srgbClr val="3333FF"/>
                </a:solidFill>
              </a:rPr>
              <a:t>3</a:t>
            </a:r>
            <a:r>
              <a:rPr lang="ru-RU" altLang="ru-RU" sz="2000" i="1" dirty="0">
                <a:solidFill>
                  <a:srgbClr val="3333FF"/>
                </a:solidFill>
              </a:rPr>
              <a:t>-ZrO</a:t>
            </a:r>
            <a:r>
              <a:rPr lang="ru-RU" altLang="ru-RU" sz="2000" i="1" baseline="-25000" dirty="0">
                <a:solidFill>
                  <a:srgbClr val="3333FF"/>
                </a:solidFill>
              </a:rPr>
              <a:t>2</a:t>
            </a:r>
            <a:r>
              <a:rPr lang="ru-RU" altLang="ru-RU" sz="2000" i="1" dirty="0">
                <a:solidFill>
                  <a:srgbClr val="3333FF"/>
                </a:solidFill>
              </a:rPr>
              <a:t>(Y</a:t>
            </a:r>
            <a:r>
              <a:rPr lang="ru-RU" altLang="ru-RU" sz="2000" i="1" baseline="-25000" dirty="0">
                <a:solidFill>
                  <a:srgbClr val="3333FF"/>
                </a:solidFill>
              </a:rPr>
              <a:t>2</a:t>
            </a:r>
            <a:r>
              <a:rPr lang="ru-RU" altLang="ru-RU" sz="2000" i="1" dirty="0">
                <a:solidFill>
                  <a:srgbClr val="3333FF"/>
                </a:solidFill>
              </a:rPr>
              <a:t>O</a:t>
            </a:r>
            <a:r>
              <a:rPr lang="ru-RU" altLang="ru-RU" sz="2000" i="1" baseline="-25000" dirty="0">
                <a:solidFill>
                  <a:srgbClr val="3333FF"/>
                </a:solidFill>
              </a:rPr>
              <a:t>3</a:t>
            </a:r>
            <a:r>
              <a:rPr lang="ru-RU" altLang="ru-RU" sz="2000" i="1" dirty="0">
                <a:solidFill>
                  <a:srgbClr val="3333FF"/>
                </a:solidFill>
              </a:rPr>
              <a:t>)</a:t>
            </a:r>
            <a:r>
              <a:rPr lang="ru-RU" altLang="ru-RU" sz="2000" dirty="0">
                <a:solidFill>
                  <a:srgbClr val="3333FF"/>
                </a:solidFill>
              </a:rPr>
              <a:t>. На снимках хорошо видна структура колоний стержней </a:t>
            </a:r>
            <a:r>
              <a:rPr lang="ru-RU" altLang="ru-RU" sz="2000" i="1" dirty="0">
                <a:solidFill>
                  <a:srgbClr val="3333FF"/>
                </a:solidFill>
              </a:rPr>
              <a:t>ZrO</a:t>
            </a:r>
            <a:r>
              <a:rPr lang="ru-RU" altLang="ru-RU" sz="2000" i="1" baseline="-25000" dirty="0">
                <a:solidFill>
                  <a:srgbClr val="3333FF"/>
                </a:solidFill>
              </a:rPr>
              <a:t>2</a:t>
            </a:r>
            <a:r>
              <a:rPr lang="ru-RU" altLang="ru-RU" sz="2000" dirty="0">
                <a:solidFill>
                  <a:srgbClr val="3333FF"/>
                </a:solidFill>
              </a:rPr>
              <a:t> и их расположение в матрице</a:t>
            </a:r>
            <a:r>
              <a:rPr lang="ru-RU" altLang="ru-RU" sz="1400" dirty="0">
                <a:solidFill>
                  <a:srgbClr val="3333FF"/>
                </a:solidFill>
              </a:rPr>
              <a:t>.</a:t>
            </a:r>
            <a:r>
              <a:rPr lang="ru-RU" altLang="ru-RU" sz="1800" dirty="0">
                <a:solidFill>
                  <a:srgbClr val="3333FF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>
            <a:extLst>
              <a:ext uri="{FF2B5EF4-FFF2-40B4-BE49-F238E27FC236}">
                <a16:creationId xmlns="" xmlns:a16="http://schemas.microsoft.com/office/drawing/2014/main" id="{3A4E2678-8F8A-4449-8B0F-53C8DBF43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17463"/>
            <a:ext cx="6486525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 Box 5">
            <a:extLst>
              <a:ext uri="{FF2B5EF4-FFF2-40B4-BE49-F238E27FC236}">
                <a16:creationId xmlns="" xmlns:a16="http://schemas.microsoft.com/office/drawing/2014/main" id="{C0CFFB59-0D43-40E8-81BE-943788767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360" y="5260977"/>
            <a:ext cx="9155360" cy="1570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3333FF"/>
                </a:solidFill>
              </a:rPr>
              <a:t>Лабиринтная магнитная доменная структура на поверхности никеля. Ускоряющее напряжение 20kV.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3333FF"/>
                </a:solidFill>
              </a:rPr>
              <a:t>Это магнитный контраст второго рода получен во вторичных электронах.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IMG-1">
            <a:extLst>
              <a:ext uri="{FF2B5EF4-FFF2-40B4-BE49-F238E27FC236}">
                <a16:creationId xmlns="" xmlns:a16="http://schemas.microsoft.com/office/drawing/2014/main" id="{B14EE0D8-1224-4F39-B1FC-BB8779DA9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-9525"/>
            <a:ext cx="4105275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6">
            <a:extLst>
              <a:ext uri="{FF2B5EF4-FFF2-40B4-BE49-F238E27FC236}">
                <a16:creationId xmlns="" xmlns:a16="http://schemas.microsoft.com/office/drawing/2014/main" id="{9FFB69C1-3DE4-4EF7-926B-0D1C19CA5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96038"/>
            <a:ext cx="9144000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3333FF"/>
                </a:solidFill>
              </a:rPr>
              <a:t>Великолепный учебник по рентгеноструктурному анализу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>
            <a:extLst>
              <a:ext uri="{FF2B5EF4-FFF2-40B4-BE49-F238E27FC236}">
                <a16:creationId xmlns="" xmlns:a16="http://schemas.microsoft.com/office/drawing/2014/main" id="{FEFE438D-1491-4C27-B43A-7E2300B51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6350"/>
            <a:ext cx="6480175" cy="49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ext Box 5">
            <a:extLst>
              <a:ext uri="{FF2B5EF4-FFF2-40B4-BE49-F238E27FC236}">
                <a16:creationId xmlns="" xmlns:a16="http://schemas.microsoft.com/office/drawing/2014/main" id="{387C3F44-91C1-4D67-8D10-FD70CE13D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11688"/>
            <a:ext cx="9144000" cy="22463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3333FF"/>
                </a:solidFill>
              </a:rPr>
              <a:t>SEM изображение поверхности слоистого монокристалла LiNiO</a:t>
            </a:r>
            <a:r>
              <a:rPr lang="ru-RU" altLang="ru-RU" sz="2000" baseline="-25000">
                <a:solidFill>
                  <a:srgbClr val="3333FF"/>
                </a:solidFill>
              </a:rPr>
              <a:t>3</a:t>
            </a:r>
            <a:r>
              <a:rPr lang="ru-RU" altLang="ru-RU" sz="2000">
                <a:solidFill>
                  <a:srgbClr val="3333FF"/>
                </a:solidFill>
              </a:rPr>
              <a:t>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3333FF"/>
                </a:solidFill>
              </a:rPr>
              <a:t>Слои образованы чередованием 180-градусных электрических доменов с противоположными знаками вектора поляризации. Структура получена в процессе роста по специальной технологии. На границах слоев наблюдаются тонкие прослойки примеси. Подобные структуры используются для изготовления оптических частотных преобразователей.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>
            <a:extLst>
              <a:ext uri="{FF2B5EF4-FFF2-40B4-BE49-F238E27FC236}">
                <a16:creationId xmlns="" xmlns:a16="http://schemas.microsoft.com/office/drawing/2014/main" id="{5217EF83-520F-4E60-AB84-D0927B078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238125"/>
            <a:ext cx="9169400" cy="384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 Box 5">
            <a:extLst>
              <a:ext uri="{FF2B5EF4-FFF2-40B4-BE49-F238E27FC236}">
                <a16:creationId xmlns="" xmlns:a16="http://schemas.microsoft.com/office/drawing/2014/main" id="{7638842A-8FD7-4BC9-997A-A66A49E0A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400" y="4575175"/>
            <a:ext cx="9144000" cy="2308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3333FF"/>
                </a:solidFill>
              </a:rPr>
              <a:t>Картины </a:t>
            </a:r>
            <a:r>
              <a:rPr lang="ru-RU" altLang="ru-RU" sz="2400" dirty="0" err="1">
                <a:solidFill>
                  <a:srgbClr val="3333FF"/>
                </a:solidFill>
              </a:rPr>
              <a:t>каналирования</a:t>
            </a:r>
            <a:r>
              <a:rPr lang="ru-RU" altLang="ru-RU" sz="2400" dirty="0">
                <a:solidFill>
                  <a:srgbClr val="3333FF"/>
                </a:solidFill>
              </a:rPr>
              <a:t> электронов полученные с поверхности (111) - а) и (100) - б) монокристалла кремния.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3333FF"/>
                </a:solidFill>
              </a:rPr>
              <a:t>На фотографиях хорошо видна симметрия среза. Картины </a:t>
            </a:r>
            <a:r>
              <a:rPr lang="ru-RU" altLang="ru-RU" sz="2400" dirty="0" err="1">
                <a:solidFill>
                  <a:srgbClr val="3333FF"/>
                </a:solidFill>
              </a:rPr>
              <a:t>каналирования</a:t>
            </a:r>
            <a:r>
              <a:rPr lang="ru-RU" altLang="ru-RU" sz="2400" dirty="0">
                <a:solidFill>
                  <a:srgbClr val="3333FF"/>
                </a:solidFill>
              </a:rPr>
              <a:t> позволяют быстро и надежно определять кристаллографическую ориентацию исследуемой поверхности.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>
            <a:extLst>
              <a:ext uri="{FF2B5EF4-FFF2-40B4-BE49-F238E27FC236}">
                <a16:creationId xmlns="" xmlns:a16="http://schemas.microsoft.com/office/drawing/2014/main" id="{502EEBFF-246B-4E9F-AA7B-DC0784269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9144000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Text Box 5">
            <a:extLst>
              <a:ext uri="{FF2B5EF4-FFF2-40B4-BE49-F238E27FC236}">
                <a16:creationId xmlns="" xmlns:a16="http://schemas.microsoft.com/office/drawing/2014/main" id="{183992C6-B2DF-4436-A230-99F69C561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65625"/>
            <a:ext cx="9144000" cy="2308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i="1"/>
              <a:t> </a:t>
            </a:r>
            <a:r>
              <a:rPr lang="ru-RU" altLang="ru-RU" sz="2400">
                <a:solidFill>
                  <a:srgbClr val="3333FF"/>
                </a:solidFill>
              </a:rPr>
              <a:t>SEM изображение перфорированной углеродной пленки -а); тот же объект - в режиме Y-модуляции -б)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3333FF"/>
                </a:solidFill>
              </a:rPr>
              <a:t>Как видно из снимка изображение полученное в режиме </a:t>
            </a:r>
            <a:r>
              <a:rPr lang="ru-RU" altLang="ru-RU" sz="2400" i="1">
                <a:solidFill>
                  <a:srgbClr val="3333FF"/>
                </a:solidFill>
              </a:rPr>
              <a:t>Y-модуляции</a:t>
            </a:r>
            <a:r>
              <a:rPr lang="ru-RU" altLang="ru-RU" sz="2400">
                <a:solidFill>
                  <a:srgbClr val="3333FF"/>
                </a:solidFill>
              </a:rPr>
              <a:t> является псевдо-трехмерным и в некоторых случаях позволяет представить исследуемый объект более рельефно и понять его устройство.</a:t>
            </a:r>
            <a:r>
              <a:rPr lang="ru-RU" altLang="ru-RU" sz="1800">
                <a:solidFill>
                  <a:srgbClr val="3333FF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>
            <a:extLst>
              <a:ext uri="{FF2B5EF4-FFF2-40B4-BE49-F238E27FC236}">
                <a16:creationId xmlns="" xmlns:a16="http://schemas.microsoft.com/office/drawing/2014/main" id="{F9895614-C3E2-4582-BEF4-354FCA273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33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 Box 5">
            <a:extLst>
              <a:ext uri="{FF2B5EF4-FFF2-40B4-BE49-F238E27FC236}">
                <a16:creationId xmlns="" xmlns:a16="http://schemas.microsoft.com/office/drawing/2014/main" id="{1905183C-F3DC-4478-89F9-ACB5A97BC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73400"/>
            <a:ext cx="9144000" cy="3784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3333FF"/>
                </a:solidFill>
              </a:rPr>
              <a:t>Динамика изменений пространственного распределения </a:t>
            </a:r>
            <a:r>
              <a:rPr lang="ru-RU" altLang="ru-RU" sz="1600" i="1" dirty="0">
                <a:solidFill>
                  <a:srgbClr val="3333FF"/>
                </a:solidFill>
              </a:rPr>
              <a:t>d</a:t>
            </a:r>
            <a:r>
              <a:rPr lang="en-US" altLang="ru-RU" sz="1600" dirty="0">
                <a:solidFill>
                  <a:srgbClr val="3333FF"/>
                </a:solidFill>
                <a:latin typeface="Symbol" panose="05050102010706020507" pitchFamily="18" charset="2"/>
              </a:rPr>
              <a:t>r</a:t>
            </a:r>
            <a:r>
              <a:rPr lang="ru-RU" altLang="ru-RU" sz="1600" dirty="0">
                <a:solidFill>
                  <a:srgbClr val="3333FF"/>
                </a:solidFill>
              </a:rPr>
              <a:t>/</a:t>
            </a:r>
            <a:r>
              <a:rPr lang="ru-RU" altLang="ru-RU" sz="1600" i="1" dirty="0" err="1">
                <a:solidFill>
                  <a:srgbClr val="3333FF"/>
                </a:solidFill>
              </a:rPr>
              <a:t>d</a:t>
            </a:r>
            <a:r>
              <a:rPr lang="ru-RU" altLang="ru-RU" sz="1600" dirty="0" err="1">
                <a:solidFill>
                  <a:srgbClr val="3333FF"/>
                </a:solidFill>
              </a:rPr>
              <a:t>T</a:t>
            </a:r>
            <a:r>
              <a:rPr lang="ru-RU" altLang="ru-RU" sz="1600" dirty="0">
                <a:solidFill>
                  <a:srgbClr val="3333FF"/>
                </a:solidFill>
              </a:rPr>
              <a:t> в пленке YBa</a:t>
            </a:r>
            <a:r>
              <a:rPr lang="ru-RU" altLang="ru-RU" sz="1600" baseline="-25000" dirty="0">
                <a:solidFill>
                  <a:srgbClr val="3333FF"/>
                </a:solidFill>
              </a:rPr>
              <a:t>2</a:t>
            </a:r>
            <a:r>
              <a:rPr lang="ru-RU" altLang="ru-RU" sz="1600" dirty="0">
                <a:solidFill>
                  <a:srgbClr val="3333FF"/>
                </a:solidFill>
              </a:rPr>
              <a:t>Cu</a:t>
            </a:r>
            <a:r>
              <a:rPr lang="ru-RU" altLang="ru-RU" sz="1600" baseline="-25000" dirty="0">
                <a:solidFill>
                  <a:srgbClr val="3333FF"/>
                </a:solidFill>
              </a:rPr>
              <a:t>3</a:t>
            </a:r>
            <a:r>
              <a:rPr lang="ru-RU" altLang="ru-RU" sz="1600" dirty="0">
                <a:solidFill>
                  <a:srgbClr val="3333FF"/>
                </a:solidFill>
              </a:rPr>
              <a:t>O</a:t>
            </a:r>
            <a:r>
              <a:rPr lang="ru-RU" altLang="ru-RU" sz="1600" baseline="-25000" dirty="0">
                <a:solidFill>
                  <a:srgbClr val="3333FF"/>
                </a:solidFill>
              </a:rPr>
              <a:t>7-x</a:t>
            </a:r>
            <a:r>
              <a:rPr lang="ru-RU" altLang="ru-RU" sz="1600" dirty="0">
                <a:solidFill>
                  <a:srgbClr val="3333FF"/>
                </a:solidFill>
              </a:rPr>
              <a:t> при понижении температуры (длина метки 100</a:t>
            </a:r>
            <a:r>
              <a:rPr lang="ru-RU" altLang="ru-RU" sz="1600" dirty="0">
                <a:solidFill>
                  <a:srgbClr val="3333FF"/>
                </a:solidFill>
                <a:latin typeface="Symbol" panose="05050102010706020507" pitchFamily="18" charset="2"/>
              </a:rPr>
              <a:t>m</a:t>
            </a:r>
            <a:r>
              <a:rPr lang="ru-RU" altLang="ru-RU" sz="1600" dirty="0">
                <a:solidFill>
                  <a:srgbClr val="3333FF"/>
                </a:solidFill>
              </a:rPr>
              <a:t>) а)-изображение пленки во вторичных электронах; б)-, в)- контраст поглощенного тока, T=90.3K; в)-T=89.7K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3333FF"/>
                </a:solidFill>
              </a:rPr>
              <a:t>Методика основана на сильной зависимости удельного сопротивления сверхпроводника от температуры в области перехода в сверхпроводящее состояние. Модулированный по интенсивности с частотой электронный пучок зонда служит одновременно и для локального нагрева образца. Размер нагреваемой пучком области и прирост температуры определяется теплопроводностью пленки. Предположим, что пучок сфокусирован на области с локальной зависимостью проводимости от температуры </a:t>
            </a:r>
            <a:r>
              <a:rPr lang="ru-RU" altLang="ru-RU" sz="1600" i="1" dirty="0">
                <a:solidFill>
                  <a:srgbClr val="3333FF"/>
                </a:solidFill>
              </a:rPr>
              <a:t>(T)</a:t>
            </a:r>
            <a:r>
              <a:rPr lang="ru-RU" altLang="ru-RU" sz="1600" dirty="0">
                <a:solidFill>
                  <a:srgbClr val="3333FF"/>
                </a:solidFill>
              </a:rPr>
              <a:t> и вызывает нагрев на </a:t>
            </a:r>
            <a:r>
              <a:rPr lang="en-US" altLang="ru-RU" sz="1600" dirty="0">
                <a:solidFill>
                  <a:srgbClr val="3333FF"/>
                </a:solidFill>
                <a:latin typeface="Symbol" panose="05050102010706020507" pitchFamily="18" charset="2"/>
              </a:rPr>
              <a:t>d</a:t>
            </a:r>
            <a:r>
              <a:rPr lang="ru-RU" altLang="ru-RU" sz="1600" i="1" dirty="0">
                <a:solidFill>
                  <a:srgbClr val="3333FF"/>
                </a:solidFill>
              </a:rPr>
              <a:t>T.</a:t>
            </a:r>
            <a:r>
              <a:rPr lang="ru-RU" altLang="ru-RU" sz="1600" dirty="0">
                <a:solidFill>
                  <a:srgbClr val="3333FF"/>
                </a:solidFill>
              </a:rPr>
              <a:t> Тогда сигнал поглощенного тока будет пропорционален </a:t>
            </a:r>
            <a:r>
              <a:rPr lang="ru-RU" altLang="ru-RU" sz="1600" i="1" dirty="0">
                <a:solidFill>
                  <a:srgbClr val="3333FF"/>
                </a:solidFill>
              </a:rPr>
              <a:t>d</a:t>
            </a:r>
            <a:r>
              <a:rPr lang="en-US" altLang="ru-RU" sz="1600" i="1" dirty="0">
                <a:solidFill>
                  <a:srgbClr val="3333FF"/>
                </a:solidFill>
                <a:latin typeface="Symbol" panose="05050102010706020507" pitchFamily="18" charset="2"/>
              </a:rPr>
              <a:t>r</a:t>
            </a:r>
            <a:r>
              <a:rPr lang="ru-RU" altLang="ru-RU" sz="1600" i="1" dirty="0">
                <a:solidFill>
                  <a:srgbClr val="3333FF"/>
                </a:solidFill>
              </a:rPr>
              <a:t>/</a:t>
            </a:r>
            <a:r>
              <a:rPr lang="ru-RU" altLang="ru-RU" sz="1600" i="1" dirty="0" err="1">
                <a:solidFill>
                  <a:srgbClr val="3333FF"/>
                </a:solidFill>
              </a:rPr>
              <a:t>dT</a:t>
            </a:r>
            <a:r>
              <a:rPr lang="ru-RU" altLang="ru-RU" sz="1600" dirty="0">
                <a:solidFill>
                  <a:srgbClr val="3333FF"/>
                </a:solidFill>
              </a:rPr>
              <a:t> и на экране монитора будет представлено распределение </a:t>
            </a:r>
            <a:r>
              <a:rPr lang="ru-RU" altLang="ru-RU" sz="1600" i="1" dirty="0">
                <a:solidFill>
                  <a:srgbClr val="3333FF"/>
                </a:solidFill>
              </a:rPr>
              <a:t>d</a:t>
            </a:r>
            <a:r>
              <a:rPr lang="en-US" altLang="ru-RU" sz="1600" i="1" dirty="0">
                <a:solidFill>
                  <a:srgbClr val="3333FF"/>
                </a:solidFill>
                <a:latin typeface="Symbol" panose="05050102010706020507" pitchFamily="18" charset="2"/>
              </a:rPr>
              <a:t>r</a:t>
            </a:r>
            <a:r>
              <a:rPr lang="ru-RU" altLang="ru-RU" sz="1600" i="1" dirty="0">
                <a:solidFill>
                  <a:srgbClr val="3333FF"/>
                </a:solidFill>
              </a:rPr>
              <a:t>/</a:t>
            </a:r>
            <a:r>
              <a:rPr lang="ru-RU" altLang="ru-RU" sz="1600" i="1" dirty="0" err="1">
                <a:solidFill>
                  <a:srgbClr val="3333FF"/>
                </a:solidFill>
              </a:rPr>
              <a:t>dT</a:t>
            </a:r>
            <a:r>
              <a:rPr lang="ru-RU" altLang="ru-RU" sz="1600" dirty="0">
                <a:solidFill>
                  <a:srgbClr val="3333FF"/>
                </a:solidFill>
              </a:rPr>
              <a:t> по поверхности пленки. Если исходная температура пленки </a:t>
            </a:r>
            <a:r>
              <a:rPr lang="ru-RU" altLang="ru-RU" sz="1600" i="1" dirty="0">
                <a:solidFill>
                  <a:srgbClr val="3333FF"/>
                </a:solidFill>
              </a:rPr>
              <a:t>T </a:t>
            </a:r>
            <a:r>
              <a:rPr lang="ru-RU" altLang="ru-RU" sz="1600" dirty="0">
                <a:solidFill>
                  <a:srgbClr val="3333FF"/>
                </a:solidFill>
              </a:rPr>
              <a:t>была близка к температуре перехода, то изменяя частоту модуляции электронного зонда (т.е. степень нагрева) можно наблюдать пространственное распределение и динамику перехода различных участков пленки в сверхпроводящее состояние. </a:t>
            </a:r>
          </a:p>
        </p:txBody>
      </p:sp>
      <p:sp>
        <p:nvSpPr>
          <p:cNvPr id="60420" name="Text Box 12">
            <a:extLst>
              <a:ext uri="{FF2B5EF4-FFF2-40B4-BE49-F238E27FC236}">
                <a16:creationId xmlns="" xmlns:a16="http://schemas.microsoft.com/office/drawing/2014/main" id="{8A999AFC-0619-42F1-9A73-355F1D868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584325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а</a:t>
            </a:r>
          </a:p>
        </p:txBody>
      </p:sp>
      <p:sp>
        <p:nvSpPr>
          <p:cNvPr id="60421" name="Text Box 13">
            <a:extLst>
              <a:ext uri="{FF2B5EF4-FFF2-40B4-BE49-F238E27FC236}">
                <a16:creationId xmlns="" xmlns:a16="http://schemas.microsoft.com/office/drawing/2014/main" id="{6FC2A3B8-10C6-4E07-BBBE-E9C88FCFD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1657350"/>
            <a:ext cx="307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б</a:t>
            </a:r>
          </a:p>
        </p:txBody>
      </p:sp>
      <p:sp>
        <p:nvSpPr>
          <p:cNvPr id="60422" name="Text Box 14">
            <a:extLst>
              <a:ext uri="{FF2B5EF4-FFF2-40B4-BE49-F238E27FC236}">
                <a16:creationId xmlns="" xmlns:a16="http://schemas.microsoft.com/office/drawing/2014/main" id="{8C1AFDD9-0D0E-4FB5-9F8D-9DC2125A6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1657350"/>
            <a:ext cx="3254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DB4234F1-4123-4B95-8A51-1E61114FB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988839"/>
            <a:ext cx="9144001" cy="310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92717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4" descr="5-24A">
            <a:extLst>
              <a:ext uri="{FF2B5EF4-FFF2-40B4-BE49-F238E27FC236}">
                <a16:creationId xmlns="" xmlns:a16="http://schemas.microsoft.com/office/drawing/2014/main" id="{91AEA8F3-BB02-445C-8DF6-6FDA45DD7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6250"/>
            <a:ext cx="8893175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IMG">
            <a:extLst>
              <a:ext uri="{FF2B5EF4-FFF2-40B4-BE49-F238E27FC236}">
                <a16:creationId xmlns="" xmlns:a16="http://schemas.microsoft.com/office/drawing/2014/main" id="{D60B8049-E4BC-40DD-9564-CAF91D916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9144000" cy="545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Box 1">
            <a:extLst>
              <a:ext uri="{FF2B5EF4-FFF2-40B4-BE49-F238E27FC236}">
                <a16:creationId xmlns="" xmlns:a16="http://schemas.microsoft.com/office/drawing/2014/main" id="{F5A10E38-699E-4B36-8FB0-E295D935B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00213"/>
            <a:ext cx="9144000" cy="4156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FF0000"/>
                </a:solidFill>
              </a:rPr>
              <a:t>1. Дж.Голдстейн, Х.Яковиц Практическая растровая электронная микроскопия, Мир,1978, 656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FF0000"/>
                </a:solidFill>
              </a:rPr>
              <a:t>2</a:t>
            </a:r>
            <a:r>
              <a:rPr lang="en-US" altLang="ru-RU" sz="2400">
                <a:solidFill>
                  <a:srgbClr val="FF0000"/>
                </a:solidFill>
              </a:rPr>
              <a:t>. I.M.Watt The Principles and Practice of Electron Microscopy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>
                <a:solidFill>
                  <a:srgbClr val="FF0000"/>
                </a:solidFill>
              </a:rPr>
              <a:t>Cambridge University Press,Cambridge,1985</a:t>
            </a:r>
            <a:r>
              <a:rPr lang="en-US" altLang="ru-RU" sz="2400">
                <a:solidFill>
                  <a:srgbClr val="3333FF"/>
                </a:solidFill>
              </a:rPr>
              <a:t> </a:t>
            </a:r>
            <a:endParaRPr lang="ru-RU" altLang="ru-RU" sz="2400">
              <a:solidFill>
                <a:srgbClr val="3333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solidFill>
                <a:srgbClr val="3333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FF0000"/>
                </a:solidFill>
              </a:rPr>
              <a:t>3</a:t>
            </a:r>
            <a:r>
              <a:rPr lang="en-US" altLang="ru-RU" sz="2400">
                <a:solidFill>
                  <a:srgbClr val="FF0000"/>
                </a:solidFill>
              </a:rPr>
              <a:t>. J.I.Goldstein, D.E.Newbury, P.Echlin, D.C.Joy, C.Fiori, E.Lifshin Scanning ElectronMicroscopy and X-ray Microanalysis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>
                <a:solidFill>
                  <a:srgbClr val="FF0000"/>
                </a:solidFill>
              </a:rPr>
              <a:t>New York: Plenum Press,1981</a:t>
            </a:r>
            <a:r>
              <a:rPr lang="en-US" altLang="ru-RU" sz="2400">
                <a:solidFill>
                  <a:srgbClr val="3333FF"/>
                </a:solidFill>
              </a:rPr>
              <a:t> </a:t>
            </a:r>
            <a:endParaRPr lang="ru-RU" altLang="ru-RU" sz="2400"/>
          </a:p>
        </p:txBody>
      </p:sp>
      <p:sp>
        <p:nvSpPr>
          <p:cNvPr id="63491" name="TextBox 2">
            <a:extLst>
              <a:ext uri="{FF2B5EF4-FFF2-40B4-BE49-F238E27FC236}">
                <a16:creationId xmlns="" xmlns:a16="http://schemas.microsoft.com/office/drawing/2014/main" id="{36EF6BAC-C76E-44AE-A5E1-DF64516B7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>
                <a:solidFill>
                  <a:srgbClr val="3333FF"/>
                </a:solidFill>
              </a:rPr>
              <a:t>Основная литература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4">
            <a:extLst>
              <a:ext uri="{FF2B5EF4-FFF2-40B4-BE49-F238E27FC236}">
                <a16:creationId xmlns="" xmlns:a16="http://schemas.microsoft.com/office/drawing/2014/main" id="{92F0056F-973C-4B4D-BE27-C563577D9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908050"/>
            <a:ext cx="8856662" cy="5756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>
                <a:solidFill>
                  <a:srgbClr val="3333FF"/>
                </a:solidFill>
              </a:rPr>
              <a:t>1. M.Knoll Static Potential and Secondary Emission of Bodies Under Electron Irradiation </a:t>
            </a:r>
            <a:r>
              <a:rPr lang="de-DE" altLang="ru-RU" sz="1600">
                <a:solidFill>
                  <a:srgbClr val="3333FF"/>
                </a:solidFill>
              </a:rPr>
              <a:t>Z.Tech.Physik,16,467-475,1935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ru-RU" sz="1600">
                <a:solidFill>
                  <a:srgbClr val="3333FF"/>
                </a:solidFill>
              </a:rPr>
              <a:t>2. M.Ardenne Z.Physik,109,553,1938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ru-RU" sz="1600">
                <a:solidFill>
                  <a:srgbClr val="3333FF"/>
                </a:solidFill>
              </a:rPr>
              <a:t>3. M.Ardenne Z.Physik,109,407,1938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ru-RU" sz="1600">
                <a:solidFill>
                  <a:srgbClr val="3333FF"/>
                </a:solidFill>
              </a:rPr>
              <a:t>4. V.K.Zworykin, J.Hiller, R.L.Snyder </a:t>
            </a:r>
            <a:r>
              <a:rPr lang="en-US" altLang="ru-RU" sz="1600">
                <a:solidFill>
                  <a:srgbClr val="3333FF"/>
                </a:solidFill>
              </a:rPr>
              <a:t>A Scanning Electron Microscope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>
                <a:solidFill>
                  <a:srgbClr val="3333FF"/>
                </a:solidFill>
              </a:rPr>
              <a:t>In ASTM bull.,117,15-23,1942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3333FF"/>
                </a:solidFill>
              </a:rPr>
              <a:t>5</a:t>
            </a:r>
            <a:r>
              <a:rPr lang="en-US" altLang="ru-RU" sz="1600">
                <a:solidFill>
                  <a:srgbClr val="3333FF"/>
                </a:solidFill>
              </a:rPr>
              <a:t>. Tools and Techniques in Physical Metallurgy Edited by F.Weinberg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>
                <a:solidFill>
                  <a:srgbClr val="3333FF"/>
                </a:solidFill>
              </a:rPr>
              <a:t>New York,1970,v.1,2 </a:t>
            </a:r>
            <a:endParaRPr lang="ru-RU" altLang="ru-RU" sz="1600">
              <a:solidFill>
                <a:srgbClr val="3333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3333FF"/>
                </a:solidFill>
              </a:rPr>
              <a:t>6</a:t>
            </a:r>
            <a:r>
              <a:rPr lang="en-US" altLang="ru-RU" sz="1600">
                <a:solidFill>
                  <a:srgbClr val="3333FF"/>
                </a:solidFill>
              </a:rPr>
              <a:t>. C.E.Hall Introduction to Electron Microscopy,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>
                <a:solidFill>
                  <a:srgbClr val="3333FF"/>
                </a:solidFill>
              </a:rPr>
              <a:t>New York: McGraw-Hill, (1966)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3333FF"/>
                </a:solidFill>
              </a:rPr>
              <a:t>7</a:t>
            </a:r>
            <a:r>
              <a:rPr lang="en-US" altLang="ru-RU" sz="1600">
                <a:solidFill>
                  <a:srgbClr val="3333FF"/>
                </a:solidFill>
              </a:rPr>
              <a:t>. J.W.S.Hearle, J.T.Sparrow, P.M.Cross The Use of the Scanning Electron Microscope,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>
                <a:solidFill>
                  <a:srgbClr val="3333FF"/>
                </a:solidFill>
              </a:rPr>
              <a:t>Oxford: Pergamon Press, (1972)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3333FF"/>
                </a:solidFill>
              </a:rPr>
              <a:t>8</a:t>
            </a:r>
            <a:r>
              <a:rPr lang="en-US" altLang="ru-RU" sz="1600">
                <a:solidFill>
                  <a:srgbClr val="3333FF"/>
                </a:solidFill>
              </a:rPr>
              <a:t>. O.C.Wells, A.Boydde, E.Lifshin, A.Rezanowich Scanning Electron Microscopy,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>
                <a:solidFill>
                  <a:srgbClr val="3333FF"/>
                </a:solidFill>
              </a:rPr>
              <a:t>New York: McGraw-Hill, (1974)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3333FF"/>
                </a:solidFill>
              </a:rPr>
              <a:t>9</a:t>
            </a:r>
            <a:r>
              <a:rPr lang="en-US" altLang="ru-RU" sz="1600">
                <a:solidFill>
                  <a:srgbClr val="3333FF"/>
                </a:solidFill>
              </a:rPr>
              <a:t>. Electron Beam Testing Technology Editing by T.L.Thong,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>
                <a:solidFill>
                  <a:srgbClr val="3333FF"/>
                </a:solidFill>
              </a:rPr>
              <a:t>New York: Plenum Press, (1993)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3333FF"/>
                </a:solidFill>
              </a:rPr>
              <a:t>10</a:t>
            </a:r>
            <a:r>
              <a:rPr lang="en-US" altLang="ru-RU" sz="1600">
                <a:solidFill>
                  <a:srgbClr val="3333FF"/>
                </a:solidFill>
              </a:rPr>
              <a:t>. </a:t>
            </a:r>
            <a:r>
              <a:rPr lang="ru-RU" altLang="ru-RU" sz="1600">
                <a:solidFill>
                  <a:srgbClr val="3333FF"/>
                </a:solidFill>
              </a:rPr>
              <a:t>Г</a:t>
            </a:r>
            <a:r>
              <a:rPr lang="en-US" altLang="ru-RU" sz="1600">
                <a:solidFill>
                  <a:srgbClr val="3333FF"/>
                </a:solidFill>
              </a:rPr>
              <a:t>.</a:t>
            </a:r>
            <a:r>
              <a:rPr lang="ru-RU" altLang="ru-RU" sz="1600">
                <a:solidFill>
                  <a:srgbClr val="3333FF"/>
                </a:solidFill>
              </a:rPr>
              <a:t>В</a:t>
            </a:r>
            <a:r>
              <a:rPr lang="en-US" altLang="ru-RU" sz="1600">
                <a:solidFill>
                  <a:srgbClr val="3333FF"/>
                </a:solidFill>
              </a:rPr>
              <a:t>.</a:t>
            </a:r>
            <a:r>
              <a:rPr lang="ru-RU" altLang="ru-RU" sz="1600">
                <a:solidFill>
                  <a:srgbClr val="3333FF"/>
                </a:solidFill>
              </a:rPr>
              <a:t>Спивак</a:t>
            </a:r>
            <a:r>
              <a:rPr lang="en-US" altLang="ru-RU" sz="1600">
                <a:solidFill>
                  <a:srgbClr val="3333FF"/>
                </a:solidFill>
              </a:rPr>
              <a:t>, </a:t>
            </a:r>
            <a:r>
              <a:rPr lang="ru-RU" altLang="ru-RU" sz="1600">
                <a:solidFill>
                  <a:srgbClr val="3333FF"/>
                </a:solidFill>
              </a:rPr>
              <a:t>Э</a:t>
            </a:r>
            <a:r>
              <a:rPr lang="en-US" altLang="ru-RU" sz="1600">
                <a:solidFill>
                  <a:srgbClr val="3333FF"/>
                </a:solidFill>
              </a:rPr>
              <a:t>.</a:t>
            </a:r>
            <a:r>
              <a:rPr lang="ru-RU" altLang="ru-RU" sz="1600">
                <a:solidFill>
                  <a:srgbClr val="3333FF"/>
                </a:solidFill>
              </a:rPr>
              <a:t>И</a:t>
            </a:r>
            <a:r>
              <a:rPr lang="en-US" altLang="ru-RU" sz="1600">
                <a:solidFill>
                  <a:srgbClr val="3333FF"/>
                </a:solidFill>
              </a:rPr>
              <a:t>.</a:t>
            </a:r>
            <a:r>
              <a:rPr lang="ru-RU" altLang="ru-RU" sz="1600">
                <a:solidFill>
                  <a:srgbClr val="3333FF"/>
                </a:solidFill>
              </a:rPr>
              <a:t>Рау</a:t>
            </a:r>
            <a:r>
              <a:rPr lang="en-US" altLang="ru-RU" sz="1600">
                <a:solidFill>
                  <a:srgbClr val="3333FF"/>
                </a:solidFill>
              </a:rPr>
              <a:t>, </a:t>
            </a:r>
            <a:r>
              <a:rPr lang="ru-RU" altLang="ru-RU" sz="1600">
                <a:solidFill>
                  <a:srgbClr val="3333FF"/>
                </a:solidFill>
              </a:rPr>
              <a:t>М</a:t>
            </a:r>
            <a:r>
              <a:rPr lang="en-US" altLang="ru-RU" sz="1600">
                <a:solidFill>
                  <a:srgbClr val="3333FF"/>
                </a:solidFill>
              </a:rPr>
              <a:t>.</a:t>
            </a:r>
            <a:r>
              <a:rPr lang="ru-RU" altLang="ru-RU" sz="1600">
                <a:solidFill>
                  <a:srgbClr val="3333FF"/>
                </a:solidFill>
              </a:rPr>
              <a:t>Н</a:t>
            </a:r>
            <a:r>
              <a:rPr lang="en-US" altLang="ru-RU" sz="1600">
                <a:solidFill>
                  <a:srgbClr val="3333FF"/>
                </a:solidFill>
              </a:rPr>
              <a:t>.</a:t>
            </a:r>
            <a:r>
              <a:rPr lang="ru-RU" altLang="ru-RU" sz="1600">
                <a:solidFill>
                  <a:srgbClr val="3333FF"/>
                </a:solidFill>
              </a:rPr>
              <a:t>Филлипов</a:t>
            </a:r>
            <a:r>
              <a:rPr lang="en-US" altLang="ru-RU" sz="1600">
                <a:solidFill>
                  <a:srgbClr val="3333FF"/>
                </a:solidFill>
              </a:rPr>
              <a:t>, </a:t>
            </a:r>
            <a:r>
              <a:rPr lang="ru-RU" altLang="ru-RU" sz="1600">
                <a:solidFill>
                  <a:srgbClr val="3333FF"/>
                </a:solidFill>
              </a:rPr>
              <a:t>А</a:t>
            </a:r>
            <a:r>
              <a:rPr lang="en-US" altLang="ru-RU" sz="1600">
                <a:solidFill>
                  <a:srgbClr val="3333FF"/>
                </a:solidFill>
              </a:rPr>
              <a:t>.</a:t>
            </a:r>
            <a:r>
              <a:rPr lang="ru-RU" altLang="ru-RU" sz="1600">
                <a:solidFill>
                  <a:srgbClr val="3333FF"/>
                </a:solidFill>
              </a:rPr>
              <a:t>Ю</a:t>
            </a:r>
            <a:r>
              <a:rPr lang="en-US" altLang="ru-RU" sz="1600">
                <a:solidFill>
                  <a:srgbClr val="3333FF"/>
                </a:solidFill>
              </a:rPr>
              <a:t>.</a:t>
            </a:r>
            <a:r>
              <a:rPr lang="ru-RU" altLang="ru-RU" sz="1600">
                <a:solidFill>
                  <a:srgbClr val="3333FF"/>
                </a:solidFill>
              </a:rPr>
              <a:t>Сасов</a:t>
            </a:r>
            <a:r>
              <a:rPr lang="en-US" altLang="ru-RU" sz="1600">
                <a:solidFill>
                  <a:srgbClr val="3333FF"/>
                </a:solidFill>
              </a:rPr>
              <a:t> </a:t>
            </a:r>
            <a:r>
              <a:rPr lang="ru-RU" altLang="ru-RU" sz="1600">
                <a:solidFill>
                  <a:srgbClr val="3333FF"/>
                </a:solidFill>
              </a:rPr>
              <a:t>Пути повышения разрешения и контраста в сканирующей электронной микроскопии,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3333FF"/>
                </a:solidFill>
              </a:rPr>
              <a:t>В книге: "Современная электронная микроскопия в исследовании вещества"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3333FF"/>
                </a:solidFill>
              </a:rPr>
              <a:t>Москва</a:t>
            </a:r>
            <a:r>
              <a:rPr lang="en-US" altLang="ru-RU" sz="1600">
                <a:solidFill>
                  <a:srgbClr val="3333FF"/>
                </a:solidFill>
              </a:rPr>
              <a:t>: </a:t>
            </a:r>
            <a:r>
              <a:rPr lang="ru-RU" altLang="ru-RU" sz="1600">
                <a:solidFill>
                  <a:srgbClr val="3333FF"/>
                </a:solidFill>
              </a:rPr>
              <a:t>Наука</a:t>
            </a:r>
            <a:r>
              <a:rPr lang="en-US" altLang="ru-RU" sz="1600">
                <a:solidFill>
                  <a:srgbClr val="3333FF"/>
                </a:solidFill>
              </a:rPr>
              <a:t>,1982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3333FF"/>
                </a:solidFill>
              </a:rPr>
              <a:t>11</a:t>
            </a:r>
            <a:r>
              <a:rPr lang="en-US" altLang="ru-RU" sz="1600">
                <a:solidFill>
                  <a:srgbClr val="3333FF"/>
                </a:solidFill>
              </a:rPr>
              <a:t>. R.Castaing "Application des Sondes Electroniques a Une Methode D'analyse Ponctuelle Chimique at Crystallgraphique"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>
                <a:solidFill>
                  <a:srgbClr val="3333FF"/>
                </a:solidFill>
              </a:rPr>
              <a:t>University of Paris, Unpublished Ph.D.thesis, (1951) </a:t>
            </a:r>
            <a:endParaRPr lang="en-US" altLang="ru-RU" sz="1200">
              <a:solidFill>
                <a:srgbClr val="3333FF"/>
              </a:solidFill>
            </a:endParaRPr>
          </a:p>
        </p:txBody>
      </p:sp>
      <p:sp>
        <p:nvSpPr>
          <p:cNvPr id="64515" name="TextBox 3">
            <a:extLst>
              <a:ext uri="{FF2B5EF4-FFF2-40B4-BE49-F238E27FC236}">
                <a16:creationId xmlns="" xmlns:a16="http://schemas.microsoft.com/office/drawing/2014/main" id="{C830D563-75F9-4E86-B1F2-E9AAB0B31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6350"/>
            <a:ext cx="6824662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solidFill>
                  <a:srgbClr val="3333FF"/>
                </a:solidFill>
              </a:rPr>
              <a:t>Дополнительная литература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54856" y="404664"/>
            <a:ext cx="6696744" cy="586314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ru-RU" sz="1500" dirty="0" err="1"/>
              <a:t>Ге́нри</a:t>
            </a:r>
            <a:r>
              <a:rPr lang="ru-RU" sz="1500" dirty="0"/>
              <a:t> </a:t>
            </a:r>
            <a:r>
              <a:rPr lang="ru-RU" sz="1500" dirty="0" err="1"/>
              <a:t>Гвин</a:t>
            </a:r>
            <a:r>
              <a:rPr lang="ru-RU" sz="1500" dirty="0"/>
              <a:t> </a:t>
            </a:r>
            <a:r>
              <a:rPr lang="ru-RU" sz="1500" dirty="0" err="1"/>
              <a:t>Дже́ффрис</a:t>
            </a:r>
            <a:r>
              <a:rPr lang="ru-RU" sz="1500" dirty="0"/>
              <a:t> </a:t>
            </a:r>
            <a:r>
              <a:rPr lang="ru-RU" sz="1500" dirty="0" err="1"/>
              <a:t>Мо́зли</a:t>
            </a:r>
            <a:r>
              <a:rPr lang="ru-RU" sz="1500" dirty="0"/>
              <a:t> </a:t>
            </a:r>
            <a:r>
              <a:rPr lang="ru-RU" sz="1500" dirty="0" smtClean="0"/>
              <a:t>(1889-1915) — </a:t>
            </a:r>
            <a:r>
              <a:rPr lang="ru-RU" sz="1500" dirty="0"/>
              <a:t>английский физик, один из основоположников рентгеновской </a:t>
            </a:r>
            <a:r>
              <a:rPr lang="ru-RU" sz="1500" dirty="0" smtClean="0"/>
              <a:t>спектроскопии. </a:t>
            </a:r>
            <a:r>
              <a:rPr lang="ru-RU" sz="1500" dirty="0"/>
              <a:t>Родился в семье, профессора анатомии и физиологии </a:t>
            </a:r>
            <a:r>
              <a:rPr lang="ru-RU" sz="1500" dirty="0" smtClean="0"/>
              <a:t>Оксфордского университета. Окончил Оксфордский </a:t>
            </a:r>
            <a:r>
              <a:rPr lang="ru-RU" sz="1500" dirty="0" err="1" smtClean="0"/>
              <a:t>университе</a:t>
            </a:r>
            <a:r>
              <a:rPr lang="ru-RU" sz="1500" dirty="0" smtClean="0"/>
              <a:t>. В </a:t>
            </a:r>
            <a:r>
              <a:rPr lang="ru-RU" sz="1500" dirty="0"/>
              <a:t>1910—1914 годах работал в лаборатории </a:t>
            </a:r>
            <a:r>
              <a:rPr lang="ru-RU" sz="1500" dirty="0" smtClean="0"/>
              <a:t>Э. Резерфорда в </a:t>
            </a:r>
            <a:r>
              <a:rPr lang="ru-RU" sz="1500" dirty="0"/>
              <a:t>Манчестерском университете. </a:t>
            </a:r>
            <a:r>
              <a:rPr lang="ru-RU" sz="1500" dirty="0" smtClean="0"/>
              <a:t>С </a:t>
            </a:r>
            <a:r>
              <a:rPr lang="ru-RU" sz="1500" dirty="0"/>
              <a:t>началом </a:t>
            </a:r>
            <a:r>
              <a:rPr lang="ru-RU" sz="1500" dirty="0" smtClean="0"/>
              <a:t>Первой мировой войны ушёл </a:t>
            </a:r>
            <a:r>
              <a:rPr lang="ru-RU" sz="1500" dirty="0"/>
              <a:t>на фронт офицером связи в звании капитана. Э. Резерфорд </a:t>
            </a:r>
            <a:r>
              <a:rPr lang="ru-RU" sz="1500" dirty="0" smtClean="0"/>
              <a:t>ходатайствовал, </a:t>
            </a:r>
            <a:r>
              <a:rPr lang="ru-RU" sz="1500" dirty="0"/>
              <a:t>чтобы </a:t>
            </a:r>
            <a:r>
              <a:rPr lang="ru-RU" sz="1500" dirty="0" err="1"/>
              <a:t>Мозли</a:t>
            </a:r>
            <a:r>
              <a:rPr lang="ru-RU" sz="1500" dirty="0"/>
              <a:t> признали необходимым для решения военно-научной </a:t>
            </a:r>
            <a:r>
              <a:rPr lang="ru-RU" sz="1500" dirty="0" smtClean="0"/>
              <a:t>проблемы.  </a:t>
            </a:r>
            <a:r>
              <a:rPr lang="ru-RU" sz="1500" dirty="0" err="1" smtClean="0"/>
              <a:t>Ходайство</a:t>
            </a:r>
            <a:r>
              <a:rPr lang="ru-RU" sz="1500" dirty="0" smtClean="0"/>
              <a:t> </a:t>
            </a:r>
            <a:r>
              <a:rPr lang="ru-RU" sz="1500" dirty="0"/>
              <a:t>было удовлетворено, но было поздно, и Г. </a:t>
            </a:r>
            <a:r>
              <a:rPr lang="ru-RU" sz="1500" dirty="0" err="1"/>
              <a:t>Мозли</a:t>
            </a:r>
            <a:r>
              <a:rPr lang="ru-RU" sz="1500" dirty="0"/>
              <a:t> был отправлен на фронт.</a:t>
            </a:r>
            <a:r>
              <a:rPr lang="ru-RU" sz="1500" baseline="30000" dirty="0"/>
              <a:t> </a:t>
            </a:r>
            <a:r>
              <a:rPr lang="ru-RU" sz="1500" dirty="0"/>
              <a:t>Был убит на войне 10 августа 1915 года в </a:t>
            </a:r>
            <a:r>
              <a:rPr lang="ru-RU" sz="1500" dirty="0" err="1" smtClean="0"/>
              <a:t>Галлиполи</a:t>
            </a:r>
            <a:r>
              <a:rPr lang="ru-RU" sz="1500" dirty="0" smtClean="0"/>
              <a:t>  (Турция).</a:t>
            </a:r>
          </a:p>
          <a:p>
            <a:r>
              <a:rPr lang="ru-RU" sz="1500" dirty="0" smtClean="0"/>
              <a:t> </a:t>
            </a:r>
            <a:endParaRPr lang="ru-RU" sz="1500" dirty="0"/>
          </a:p>
          <a:p>
            <a:r>
              <a:rPr lang="ru-RU" sz="1500" dirty="0"/>
              <a:t>В 1913 году Г. </a:t>
            </a:r>
            <a:r>
              <a:rPr lang="ru-RU" sz="1500" dirty="0" err="1"/>
              <a:t>Мозли</a:t>
            </a:r>
            <a:r>
              <a:rPr lang="ru-RU" sz="1500" dirty="0"/>
              <a:t> экспериментально обнаружил зависимость между частотой спектральных линий характеристического </a:t>
            </a:r>
            <a:r>
              <a:rPr lang="ru-RU" sz="1500" dirty="0" smtClean="0"/>
              <a:t>рентгеновского излучения и </a:t>
            </a:r>
            <a:r>
              <a:rPr lang="ru-RU" sz="1500" dirty="0"/>
              <a:t>атомным номером излучающего </a:t>
            </a:r>
            <a:r>
              <a:rPr lang="ru-RU" sz="1500" dirty="0" smtClean="0"/>
              <a:t>элемента (закон </a:t>
            </a:r>
            <a:r>
              <a:rPr lang="ru-RU" sz="1500" dirty="0" err="1" smtClean="0"/>
              <a:t>Мозли</a:t>
            </a:r>
            <a:r>
              <a:rPr lang="ru-RU" sz="1500" dirty="0" smtClean="0"/>
              <a:t>). В </a:t>
            </a:r>
            <a:r>
              <a:rPr lang="ru-RU" sz="1500" dirty="0"/>
              <a:t>1914 году опубликовал работу, в которой сделал вывод, что между элементами алюминием и золотом в периодической таблице должно находиться еще три (как оказалось позже, четыре) из ещё не открытых на тот момент элемента</a:t>
            </a:r>
            <a:r>
              <a:rPr lang="ru-RU" sz="1500" dirty="0" smtClean="0"/>
              <a:t>.</a:t>
            </a:r>
          </a:p>
          <a:p>
            <a:r>
              <a:rPr lang="ru-RU" sz="1500" dirty="0" smtClean="0"/>
              <a:t> </a:t>
            </a:r>
            <a:endParaRPr lang="ru-RU" sz="1500" dirty="0"/>
          </a:p>
          <a:p>
            <a:r>
              <a:rPr lang="ru-RU" sz="1500" dirty="0" smtClean="0"/>
              <a:t>В </a:t>
            </a:r>
            <a:r>
              <a:rPr lang="ru-RU" sz="1500" dirty="0"/>
              <a:t>1962 году </a:t>
            </a:r>
            <a:r>
              <a:rPr lang="ru-RU" sz="1500" dirty="0">
                <a:hlinkClick r:id="rId2" tooltip="Нильс Бор"/>
              </a:rPr>
              <a:t>Нильс Бор</a:t>
            </a:r>
            <a:r>
              <a:rPr lang="ru-RU" sz="1500" dirty="0"/>
              <a:t> заметил: «…Вы знаете, работы Резерфорда </a:t>
            </a:r>
            <a:r>
              <a:rPr lang="ru-RU" sz="1500" dirty="0" smtClean="0"/>
              <a:t>(по </a:t>
            </a:r>
            <a:r>
              <a:rPr lang="ru-RU" sz="1500" dirty="0"/>
              <a:t>атомному </a:t>
            </a:r>
            <a:r>
              <a:rPr lang="ru-RU" sz="1500" dirty="0" smtClean="0"/>
              <a:t>ядру) </a:t>
            </a:r>
            <a:r>
              <a:rPr lang="ru-RU" sz="1500" dirty="0"/>
              <a:t>не считались серьёзными. Сегодня мы не можем в это поверить, но они вовсе не рассматривались серьёзно. Никто и нигде про них не упоминал. И только после работ </a:t>
            </a:r>
            <a:r>
              <a:rPr lang="ru-RU" sz="1500" dirty="0" err="1"/>
              <a:t>Мозли</a:t>
            </a:r>
            <a:r>
              <a:rPr lang="ru-RU" sz="1500" dirty="0"/>
              <a:t> все </a:t>
            </a:r>
            <a:r>
              <a:rPr lang="ru-RU" sz="1500" dirty="0" smtClean="0"/>
              <a:t>изменилось…». </a:t>
            </a:r>
            <a:endParaRPr lang="ru-RU" sz="1500" dirty="0"/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16" y="1772816"/>
            <a:ext cx="2411760" cy="19234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26892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6">
            <a:extLst>
              <a:ext uri="{FF2B5EF4-FFF2-40B4-BE49-F238E27FC236}">
                <a16:creationId xmlns="" xmlns:a16="http://schemas.microsoft.com/office/drawing/2014/main" id="{C46556CD-2794-4926-87C0-C59CA7E18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2300" y="46720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1269" name="Text Box 7">
            <a:extLst>
              <a:ext uri="{FF2B5EF4-FFF2-40B4-BE49-F238E27FC236}">
                <a16:creationId xmlns="" xmlns:a16="http://schemas.microsoft.com/office/drawing/2014/main" id="{B72ED711-7FCA-41AD-A2DE-09A45369A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700" y="6018213"/>
            <a:ext cx="9166225" cy="830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3333FF"/>
                </a:solidFill>
              </a:rPr>
              <a:t>Закон Мозли</a:t>
            </a:r>
            <a:r>
              <a:rPr lang="en-US" altLang="ru-RU" sz="2400">
                <a:solidFill>
                  <a:srgbClr val="3333FF"/>
                </a:solidFill>
              </a:rPr>
              <a:t> </a:t>
            </a:r>
            <a:endParaRPr lang="ru-RU" altLang="ru-RU" sz="2400">
              <a:solidFill>
                <a:srgbClr val="3333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3333FF"/>
                </a:solidFill>
              </a:rPr>
              <a:t>для характеристических линий </a:t>
            </a:r>
            <a:r>
              <a:rPr lang="en-US" altLang="ru-RU" sz="2400">
                <a:solidFill>
                  <a:srgbClr val="3333FF"/>
                </a:solidFill>
              </a:rPr>
              <a:t>K</a:t>
            </a:r>
            <a:r>
              <a:rPr lang="en-US" altLang="ru-RU" sz="2400">
                <a:solidFill>
                  <a:srgbClr val="3333FF"/>
                </a:solidFill>
                <a:latin typeface="Symbol" panose="05050102010706020507" pitchFamily="18" charset="2"/>
              </a:rPr>
              <a:t>a</a:t>
            </a:r>
            <a:r>
              <a:rPr lang="en-US" altLang="ru-RU" sz="2400" baseline="-25000">
                <a:solidFill>
                  <a:srgbClr val="3333FF"/>
                </a:solidFill>
              </a:rPr>
              <a:t>1</a:t>
            </a:r>
            <a:r>
              <a:rPr lang="en-US" altLang="ru-RU" sz="2400">
                <a:solidFill>
                  <a:srgbClr val="3333FF"/>
                </a:solidFill>
              </a:rPr>
              <a:t>, L</a:t>
            </a:r>
            <a:r>
              <a:rPr lang="en-US" altLang="ru-RU" sz="2400">
                <a:solidFill>
                  <a:srgbClr val="3333FF"/>
                </a:solidFill>
                <a:latin typeface="Symbol" panose="05050102010706020507" pitchFamily="18" charset="2"/>
              </a:rPr>
              <a:t>a</a:t>
            </a:r>
            <a:r>
              <a:rPr lang="en-US" altLang="ru-RU" sz="2400" baseline="-25000">
                <a:solidFill>
                  <a:srgbClr val="3333FF"/>
                </a:solidFill>
              </a:rPr>
              <a:t>1</a:t>
            </a:r>
            <a:r>
              <a:rPr lang="en-US" altLang="ru-RU" sz="2400">
                <a:solidFill>
                  <a:srgbClr val="3333FF"/>
                </a:solidFill>
              </a:rPr>
              <a:t>, M</a:t>
            </a:r>
            <a:r>
              <a:rPr lang="en-US" altLang="ru-RU" sz="2400">
                <a:solidFill>
                  <a:srgbClr val="3333FF"/>
                </a:solidFill>
                <a:latin typeface="Symbol" panose="05050102010706020507" pitchFamily="18" charset="2"/>
              </a:rPr>
              <a:t>a</a:t>
            </a:r>
            <a:r>
              <a:rPr lang="en-US" altLang="ru-RU" sz="2400" baseline="-25000">
                <a:solidFill>
                  <a:srgbClr val="3333FF"/>
                </a:solidFill>
              </a:rPr>
              <a:t>1</a:t>
            </a:r>
            <a:endParaRPr lang="ru-RU" altLang="ru-RU" sz="2400" baseline="-25000">
              <a:solidFill>
                <a:srgbClr val="3333FF"/>
              </a:solidFill>
            </a:endParaRPr>
          </a:p>
        </p:txBody>
      </p:sp>
      <p:pic>
        <p:nvPicPr>
          <p:cNvPr id="9220" name="Picture 8">
            <a:extLst>
              <a:ext uri="{FF2B5EF4-FFF2-40B4-BE49-F238E27FC236}">
                <a16:creationId xmlns="" xmlns:a16="http://schemas.microsoft.com/office/drawing/2014/main" id="{E919D9CD-59A8-4D1D-B0D8-1E02DEAE6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0"/>
            <a:ext cx="4594225" cy="593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69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5" name="Рисунок 4">
            <a:extLst>
              <a:ext uri="{FF2B5EF4-FFF2-40B4-BE49-F238E27FC236}">
                <a16:creationId xmlns="" xmlns:a16="http://schemas.microsoft.com/office/drawing/2014/main" id="{EBD19EEA-1756-4E2A-8E66-8F259FC43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0"/>
            <a:ext cx="3116263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TextBox 1">
            <a:extLst>
              <a:ext uri="{FF2B5EF4-FFF2-40B4-BE49-F238E27FC236}">
                <a16:creationId xmlns="" xmlns:a16="http://schemas.microsoft.com/office/drawing/2014/main" id="{255D3B5B-342E-4A71-A612-C2420E7EC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8" y="5289550"/>
            <a:ext cx="9144001" cy="1568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00CC"/>
                </a:solidFill>
              </a:rPr>
              <a:t>Рентгеноспектральный метод анализа</a:t>
            </a:r>
            <a:r>
              <a:rPr lang="en-US" altLang="ru-RU" sz="2400">
                <a:solidFill>
                  <a:srgbClr val="0000CC"/>
                </a:solidFill>
              </a:rPr>
              <a:t> </a:t>
            </a:r>
            <a:r>
              <a:rPr lang="ru-RU" altLang="ru-RU" sz="2400">
                <a:solidFill>
                  <a:srgbClr val="0000CC"/>
                </a:solidFill>
              </a:rPr>
              <a:t>атомного состава вещества </a:t>
            </a:r>
            <a:r>
              <a:rPr lang="ru-RU" altLang="ru-RU" sz="2400">
                <a:solidFill>
                  <a:srgbClr val="FF0000"/>
                </a:solidFill>
              </a:rPr>
              <a:t>основан на зависимости интенсивности характеристического рентгеновского излучения от концентрации элемента в образце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="" xmlns:a16="http://schemas.microsoft.com/office/drawing/2014/main" id="{DBCBD6C2-C130-447C-8A71-BD1F9299F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8" y="3166790"/>
            <a:ext cx="6588126" cy="1630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i="1">
                <a:solidFill>
                  <a:srgbClr val="3333FF"/>
                </a:solidFill>
              </a:rPr>
              <a:t>«Длина волны испускаемого характеристического рентгеновского излучения является функцией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i="1">
                <a:solidFill>
                  <a:srgbClr val="3333FF"/>
                </a:solidFill>
              </a:rPr>
              <a:t>атомного номера излучающего элемента.»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i="1">
                <a:solidFill>
                  <a:srgbClr val="3333FF"/>
                </a:solidFill>
              </a:rPr>
              <a:t>Генри Мозли, 1913 г.</a:t>
            </a:r>
            <a:endParaRPr lang="ru-RU" altLang="ru-RU" sz="2000">
              <a:solidFill>
                <a:srgbClr val="3333FF"/>
              </a:solidFill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="" xmlns:a16="http://schemas.microsoft.com/office/drawing/2014/main" id="{79D55EE5-1881-4819-A4F8-97926BECE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2797175"/>
            <a:ext cx="253365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>
            <a:extLst>
              <a:ext uri="{FF2B5EF4-FFF2-40B4-BE49-F238E27FC236}">
                <a16:creationId xmlns="" xmlns:a16="http://schemas.microsoft.com/office/drawing/2014/main" id="{2DC3AD74-C2B9-4494-BFF7-B5C32B133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6675" y="207963"/>
            <a:ext cx="3146425" cy="2016125"/>
          </a:xfrm>
          <a:prstGeom prst="rect">
            <a:avLst/>
          </a:prstGeom>
          <a:solidFill>
            <a:schemeClr val="bg1"/>
          </a:solidFill>
          <a:ln w="57150">
            <a:solidFill>
              <a:srgbClr val="3333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12" name="Picture 8" descr="Рисунок11">
            <a:extLst>
              <a:ext uri="{FF2B5EF4-FFF2-40B4-BE49-F238E27FC236}">
                <a16:creationId xmlns="" xmlns:a16="http://schemas.microsoft.com/office/drawing/2014/main" id="{92E7B58D-E264-4CFF-9087-0EAB46DB7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17488"/>
            <a:ext cx="2908300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5EE9B1E-7168-4C2B-AFDC-3E78FA6B8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55863"/>
            <a:ext cx="914241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/>
              <a:t>Английский физик Генри </a:t>
            </a:r>
            <a:r>
              <a:rPr lang="ru-RU" altLang="ru-RU" dirty="0" err="1"/>
              <a:t>Гвин</a:t>
            </a:r>
            <a:r>
              <a:rPr lang="ru-RU" altLang="ru-RU" dirty="0"/>
              <a:t> </a:t>
            </a:r>
            <a:r>
              <a:rPr lang="ru-RU" altLang="ru-RU" dirty="0" err="1"/>
              <a:t>Джефрис</a:t>
            </a:r>
            <a:r>
              <a:rPr lang="ru-RU" altLang="ru-RU" dirty="0"/>
              <a:t> МОЗЛИ 1887–1915г</a:t>
            </a:r>
          </a:p>
        </p:txBody>
      </p:sp>
    </p:spTree>
    <p:extLst>
      <p:ext uri="{BB962C8B-B14F-4D97-AF65-F5344CB8AC3E}">
        <p14:creationId xmlns:p14="http://schemas.microsoft.com/office/powerpoint/2010/main" val="328212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 animBg="1"/>
      <p:bldP spid="9" grpId="0" animBg="1"/>
      <p:bldP spid="11" grpId="0" animBg="1"/>
      <p:bldP spid="2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71800" y="476672"/>
            <a:ext cx="6372200" cy="5355312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ru-RU" b="0" dirty="0"/>
              <a:t>Андре Жан </a:t>
            </a:r>
            <a:r>
              <a:rPr lang="ru-RU" b="0" dirty="0" err="1"/>
              <a:t>Гинье</a:t>
            </a:r>
            <a:r>
              <a:rPr lang="ru-RU" b="0" dirty="0"/>
              <a:t> (1911-2000), французский физик, </a:t>
            </a:r>
            <a:r>
              <a:rPr lang="ru-RU" b="0" dirty="0" smtClean="0"/>
              <a:t>кристаллограф, </a:t>
            </a:r>
            <a:r>
              <a:rPr lang="ru-RU" b="0" dirty="0"/>
              <a:t>член </a:t>
            </a:r>
            <a:r>
              <a:rPr lang="ru-RU" b="0" dirty="0" smtClean="0"/>
              <a:t>Академии наук и </a:t>
            </a:r>
            <a:r>
              <a:rPr lang="ru-RU" b="0" dirty="0"/>
              <a:t>основатель </a:t>
            </a:r>
            <a:r>
              <a:rPr lang="ru-RU" b="0" dirty="0" smtClean="0"/>
              <a:t>Лаборатории физики твердого тела </a:t>
            </a:r>
            <a:r>
              <a:rPr lang="ru-RU" b="0" dirty="0" smtClean="0">
                <a:hlinkClick r:id="rId2" tooltip="Лаборатория физики твердого тела"/>
              </a:rPr>
              <a:t> </a:t>
            </a:r>
            <a:r>
              <a:rPr lang="ru-RU" b="0" dirty="0" smtClean="0"/>
              <a:t> в </a:t>
            </a:r>
            <a:r>
              <a:rPr lang="ru-RU" b="0" dirty="0"/>
              <a:t>Университете </a:t>
            </a:r>
            <a:r>
              <a:rPr lang="ru-RU" b="0" dirty="0" err="1" smtClean="0"/>
              <a:t>Орсе</a:t>
            </a:r>
            <a:r>
              <a:rPr lang="ru-RU" b="0" dirty="0" smtClean="0"/>
              <a:t>. Окончил </a:t>
            </a:r>
            <a:r>
              <a:rPr lang="ru-RU" b="0" dirty="0"/>
              <a:t>Высшую нормальную школу в 1930 году и представил диссертацию по кристаллографии под руководством </a:t>
            </a:r>
            <a:r>
              <a:rPr lang="ru-RU" b="0" dirty="0" smtClean="0"/>
              <a:t>Шарля </a:t>
            </a:r>
            <a:r>
              <a:rPr lang="ru-RU" b="0" dirty="0" err="1" smtClean="0"/>
              <a:t>Могена</a:t>
            </a:r>
            <a:r>
              <a:rPr lang="ru-RU" b="0" dirty="0" smtClean="0"/>
              <a:t>. </a:t>
            </a:r>
            <a:r>
              <a:rPr lang="ru-RU" b="0" dirty="0"/>
              <a:t>Первая научная работа была посвящена разработке и созданию </a:t>
            </a:r>
            <a:r>
              <a:rPr lang="ru-RU" b="0" dirty="0" err="1"/>
              <a:t>малоугловой</a:t>
            </a:r>
            <a:r>
              <a:rPr lang="ru-RU" b="0" dirty="0"/>
              <a:t> </a:t>
            </a:r>
            <a:r>
              <a:rPr lang="ru-RU" b="0" dirty="0" smtClean="0"/>
              <a:t>рентгеновской дифракционной </a:t>
            </a:r>
            <a:r>
              <a:rPr lang="ru-RU" b="0" dirty="0"/>
              <a:t>камеры. </a:t>
            </a:r>
          </a:p>
          <a:p>
            <a:pPr algn="ctr"/>
            <a:r>
              <a:rPr lang="ru-RU" b="0" dirty="0"/>
              <a:t>С 1960 года он участвовал в создании факультета наук </a:t>
            </a:r>
            <a:r>
              <a:rPr lang="ru-RU" b="0" dirty="0" err="1"/>
              <a:t>Орсе</a:t>
            </a:r>
            <a:r>
              <a:rPr lang="ru-RU" b="0" dirty="0"/>
              <a:t>, затем </a:t>
            </a:r>
            <a:r>
              <a:rPr lang="ru-RU" b="0" dirty="0" smtClean="0"/>
              <a:t>Парижского университета </a:t>
            </a:r>
            <a:r>
              <a:rPr lang="en-US" b="0" dirty="0" smtClean="0"/>
              <a:t>XI</a:t>
            </a:r>
            <a:r>
              <a:rPr lang="ru-RU" b="0" dirty="0" smtClean="0"/>
              <a:t>, президентом которого </a:t>
            </a:r>
            <a:r>
              <a:rPr lang="ru-RU" b="0" dirty="0"/>
              <a:t>он стал. В этом новом университете он создал </a:t>
            </a:r>
            <a:r>
              <a:rPr lang="ru-RU" b="0" dirty="0" smtClean="0"/>
              <a:t>Лабораторию физики твердого тела вместе </a:t>
            </a:r>
            <a:r>
              <a:rPr lang="ru-RU" b="0" dirty="0"/>
              <a:t>с </a:t>
            </a:r>
            <a:r>
              <a:rPr lang="ru-RU" b="0" dirty="0" smtClean="0"/>
              <a:t>Жаком </a:t>
            </a:r>
            <a:r>
              <a:rPr lang="ru-RU" b="0" dirty="0" err="1" smtClean="0"/>
              <a:t>Фриделем</a:t>
            </a:r>
            <a:r>
              <a:rPr lang="ru-RU" b="0" dirty="0" smtClean="0"/>
              <a:t> и </a:t>
            </a:r>
            <a:r>
              <a:rPr lang="ru-RU" b="0" dirty="0" err="1" smtClean="0"/>
              <a:t>Раймондом</a:t>
            </a:r>
            <a:r>
              <a:rPr lang="ru-RU" b="0" dirty="0" smtClean="0"/>
              <a:t> </a:t>
            </a:r>
            <a:r>
              <a:rPr lang="ru-RU" b="0" dirty="0" err="1" smtClean="0"/>
              <a:t>Кастеном</a:t>
            </a:r>
            <a:r>
              <a:rPr lang="ru-RU" b="0" dirty="0" smtClean="0"/>
              <a:t>. </a:t>
            </a:r>
            <a:endParaRPr lang="ru-RU" b="0" dirty="0"/>
          </a:p>
          <a:p>
            <a:pPr algn="ctr"/>
            <a:endParaRPr lang="ru-RU" b="0" dirty="0" smtClean="0"/>
          </a:p>
          <a:p>
            <a:pPr algn="ctr"/>
            <a:r>
              <a:rPr lang="ru-RU" b="0" dirty="0" smtClean="0"/>
              <a:t>На </a:t>
            </a:r>
            <a:r>
              <a:rPr lang="ru-RU" b="0" dirty="0"/>
              <a:t>протяжении всей своей жизни Андре </a:t>
            </a:r>
            <a:r>
              <a:rPr lang="ru-RU" b="0" dirty="0" err="1"/>
              <a:t>Гинье</a:t>
            </a:r>
            <a:r>
              <a:rPr lang="ru-RU" b="0" dirty="0"/>
              <a:t> читал лекции и писал книги и трактаты</a:t>
            </a:r>
            <a:r>
              <a:rPr lang="ru-RU" b="0" dirty="0" smtClean="0"/>
              <a:t>, </a:t>
            </a:r>
            <a:r>
              <a:rPr lang="ru-RU" b="0" dirty="0"/>
              <a:t>в частности </a:t>
            </a:r>
            <a:r>
              <a:rPr lang="ru-RU" b="0" i="1" dirty="0"/>
              <a:t>Теорию и методику </a:t>
            </a:r>
            <a:r>
              <a:rPr lang="ru-RU" b="0" i="1" dirty="0" err="1"/>
              <a:t>радиокристаллографии</a:t>
            </a:r>
            <a:r>
              <a:rPr lang="ru-RU" b="0" dirty="0"/>
              <a:t> , опубликованные в 1956 году, переизданные и переведенные на четыре языка. 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" y="1484784"/>
            <a:ext cx="2694960" cy="36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229606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Рисунок 2">
            <a:extLst>
              <a:ext uri="{FF2B5EF4-FFF2-40B4-BE49-F238E27FC236}">
                <a16:creationId xmlns="" xmlns:a16="http://schemas.microsoft.com/office/drawing/2014/main" id="{1AD041A4-FC52-4989-AED1-6D7824467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1012130"/>
            <a:ext cx="237807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Рисунок 3">
            <a:extLst>
              <a:ext uri="{FF2B5EF4-FFF2-40B4-BE49-F238E27FC236}">
                <a16:creationId xmlns="" xmlns:a16="http://schemas.microsoft.com/office/drawing/2014/main" id="{3492F0A8-92A4-478D-8CDF-2D15EE6CA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071" y="898972"/>
            <a:ext cx="2368550" cy="310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4">
            <a:extLst>
              <a:ext uri="{FF2B5EF4-FFF2-40B4-BE49-F238E27FC236}">
                <a16:creationId xmlns="" xmlns:a16="http://schemas.microsoft.com/office/drawing/2014/main" id="{53ED7E64-9C92-41E2-9A73-DC6363372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3892550"/>
            <a:ext cx="28067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Рисунок 5">
            <a:extLst>
              <a:ext uri="{FF2B5EF4-FFF2-40B4-BE49-F238E27FC236}">
                <a16:creationId xmlns="" xmlns:a16="http://schemas.microsoft.com/office/drawing/2014/main" id="{0918E124-FA0C-4A53-A269-ED9670585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63" y="3892550"/>
            <a:ext cx="2422525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TextBox 7">
            <a:extLst>
              <a:ext uri="{FF2B5EF4-FFF2-40B4-BE49-F238E27FC236}">
                <a16:creationId xmlns="" xmlns:a16="http://schemas.microsoft.com/office/drawing/2014/main" id="{DFFE8171-BB49-4303-8277-D1CEF5229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2138" y="3368675"/>
            <a:ext cx="130175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Р.Кастен</a:t>
            </a:r>
          </a:p>
        </p:txBody>
      </p:sp>
      <p:sp>
        <p:nvSpPr>
          <p:cNvPr id="5129" name="TextBox 8">
            <a:extLst>
              <a:ext uri="{FF2B5EF4-FFF2-40B4-BE49-F238E27FC236}">
                <a16:creationId xmlns="" xmlns:a16="http://schemas.microsoft.com/office/drawing/2014/main" id="{C151F6FF-5E7D-4B19-BD44-9EA0105AD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6688" y="3368675"/>
            <a:ext cx="126047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err="1"/>
              <a:t>А.Гинье</a:t>
            </a:r>
            <a:endParaRPr lang="ru-RU" altLang="ru-RU" sz="1800" dirty="0"/>
          </a:p>
        </p:txBody>
      </p:sp>
      <p:sp>
        <p:nvSpPr>
          <p:cNvPr id="5130" name="TextBox 10">
            <a:extLst>
              <a:ext uri="{FF2B5EF4-FFF2-40B4-BE49-F238E27FC236}">
                <a16:creationId xmlns="" xmlns:a16="http://schemas.microsoft.com/office/drawing/2014/main" id="{1041263D-874F-471E-9C5E-ECB33A08B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6446838"/>
            <a:ext cx="152082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Н.П.Ильин</a:t>
            </a:r>
          </a:p>
        </p:txBody>
      </p:sp>
      <p:sp>
        <p:nvSpPr>
          <p:cNvPr id="5131" name="TextBox 11">
            <a:extLst>
              <a:ext uri="{FF2B5EF4-FFF2-40B4-BE49-F238E27FC236}">
                <a16:creationId xmlns="" xmlns:a16="http://schemas.microsoft.com/office/drawing/2014/main" id="{92A6AD29-1D59-4DD8-9276-DF6DBABEC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6432550"/>
            <a:ext cx="19431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И.Б.Боровский</a:t>
            </a:r>
          </a:p>
        </p:txBody>
      </p:sp>
      <p:sp>
        <p:nvSpPr>
          <p:cNvPr id="5132" name="TextBox 12">
            <a:extLst>
              <a:ext uri="{FF2B5EF4-FFF2-40B4-BE49-F238E27FC236}">
                <a16:creationId xmlns="" xmlns:a16="http://schemas.microsoft.com/office/drawing/2014/main" id="{55282BBE-F711-40A2-865B-2B9243EC6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700" y="-65088"/>
            <a:ext cx="9144000" cy="107721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rgbClr val="3333FF"/>
                </a:solidFill>
              </a:rPr>
              <a:t>Создатели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rgbClr val="3333FF"/>
                </a:solidFill>
              </a:rPr>
              <a:t>Электронно-зондового микроанализа </a:t>
            </a:r>
          </a:p>
        </p:txBody>
      </p:sp>
    </p:spTree>
    <p:extLst>
      <p:ext uri="{BB962C8B-B14F-4D97-AF65-F5344CB8AC3E}">
        <p14:creationId xmlns:p14="http://schemas.microsoft.com/office/powerpoint/2010/main" val="169515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animBg="1"/>
      <p:bldP spid="5129" grpId="0" animBg="1"/>
      <p:bldP spid="5130" grpId="0" animBg="1"/>
      <p:bldP spid="5131" grpId="0" animBg="1"/>
      <p:bldP spid="5132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79C42061-AB0D-49ED-BE3C-F531A546F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3313"/>
            <a:ext cx="3235325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622044FA-14E7-4BD8-97B9-5F80F7FF1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1375" y="117475"/>
            <a:ext cx="5795963" cy="4248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FF0000"/>
                </a:solidFill>
              </a:rPr>
              <a:t>Игорь Борисович Боровский</a:t>
            </a:r>
            <a:r>
              <a:rPr lang="ru-RU" altLang="ru-RU" sz="1800" dirty="0">
                <a:solidFill>
                  <a:srgbClr val="3333FF"/>
                </a:solidFill>
              </a:rPr>
              <a:t> (1909-1985).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3333FF"/>
                </a:solidFill>
              </a:rPr>
              <a:t>В 1930 г. он окончил  </a:t>
            </a:r>
            <a:r>
              <a:rPr lang="ru-RU" altLang="ru-RU" sz="1800" dirty="0">
                <a:solidFill>
                  <a:srgbClr val="FF0000"/>
                </a:solidFill>
              </a:rPr>
              <a:t>Ленинградский политехнический институт</a:t>
            </a:r>
            <a:r>
              <a:rPr lang="ru-RU" altLang="ru-RU" sz="1800" dirty="0">
                <a:solidFill>
                  <a:srgbClr val="3333FF"/>
                </a:solidFill>
              </a:rPr>
              <a:t> и получил специальность инженера-физика. В 1931 г. его пригласили на работу в минералогический музей МГУ им. М.В. Ломоносова на должность заведующего рентгеноспектральной </a:t>
            </a:r>
            <a:r>
              <a:rPr lang="ru-RU" altLang="ru-RU" sz="1800" dirty="0" err="1">
                <a:solidFill>
                  <a:srgbClr val="3333FF"/>
                </a:solidFill>
              </a:rPr>
              <a:t>лабораторей</a:t>
            </a:r>
            <a:r>
              <a:rPr lang="ru-RU" altLang="ru-RU" sz="1800" dirty="0">
                <a:solidFill>
                  <a:srgbClr val="3333FF"/>
                </a:solidFill>
              </a:rPr>
              <a:t>. В годы строительства нового здания МГУ (1950-1952 гг.)  И.Б. Боровский был </a:t>
            </a:r>
            <a:r>
              <a:rPr lang="ru-RU" altLang="ru-RU" sz="1800" dirty="0" err="1">
                <a:solidFill>
                  <a:srgbClr val="3333FF"/>
                </a:solidFill>
              </a:rPr>
              <a:t>и.о</a:t>
            </a:r>
            <a:r>
              <a:rPr lang="ru-RU" altLang="ru-RU" sz="1800" dirty="0">
                <a:solidFill>
                  <a:srgbClr val="3333FF"/>
                </a:solidFill>
              </a:rPr>
              <a:t>. </a:t>
            </a:r>
            <a:r>
              <a:rPr lang="ru-RU" altLang="ru-RU" sz="1800" dirty="0" err="1">
                <a:solidFill>
                  <a:srgbClr val="3333FF"/>
                </a:solidFill>
              </a:rPr>
              <a:t>зав.кафедрой</a:t>
            </a:r>
            <a:r>
              <a:rPr lang="ru-RU" altLang="ru-RU" sz="1800" dirty="0">
                <a:solidFill>
                  <a:srgbClr val="3333FF"/>
                </a:solidFill>
              </a:rPr>
              <a:t> рентгеноструктурного анализа. С 1951 по 1979 гг. И.Б. Боровский работал в Институте металлургии им. А.А. Байкова (ИМЕТ) АН СССР в качестве заведующего рентгеноспектральной лабораторией </a:t>
            </a:r>
            <a:r>
              <a:rPr lang="ru-RU" altLang="ru-RU" sz="1800" dirty="0"/>
              <a:t>(27 этаж)</a:t>
            </a:r>
            <a:r>
              <a:rPr lang="ru-RU" altLang="ru-RU" sz="1800" dirty="0">
                <a:solidFill>
                  <a:srgbClr val="3333FF"/>
                </a:solidFill>
              </a:rPr>
              <a:t>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85DD190F-1AF5-4368-8B8E-B681E43B6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23000"/>
            <a:ext cx="9144000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FF0000"/>
                </a:solidFill>
              </a:rPr>
              <a:t>С 1980 по 1985 гг. И.Б. Боровский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FF0000"/>
                </a:solidFill>
              </a:rPr>
              <a:t>работал в Институте физики твердого тела АН СССР</a:t>
            </a:r>
            <a:endParaRPr lang="ru-RU" altLang="ru-RU" sz="1800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11904DC2-FDA2-4B05-8E64-87FA1EEE3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1375" y="4483100"/>
            <a:ext cx="5795963" cy="1477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3333FF"/>
                </a:solidFill>
              </a:rPr>
              <a:t>Многие годы он был председателем Научного Совета по рентгеновской и электронной спектроскопии АН СССР, а также членом Научного Совета по изучению состава и структуры тонких пленок</a:t>
            </a:r>
            <a:endParaRPr lang="ru-RU" altLang="ru-RU" sz="1800" dirty="0"/>
          </a:p>
        </p:txBody>
      </p:sp>
    </p:spTree>
    <p:extLst>
      <p:ext uri="{BB962C8B-B14F-4D97-AF65-F5344CB8AC3E}">
        <p14:creationId xmlns:p14="http://schemas.microsoft.com/office/powerpoint/2010/main" val="93204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405639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0" y="1844824"/>
            <a:ext cx="9144000" cy="230832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7200" b="1" dirty="0">
                <a:solidFill>
                  <a:srgbClr val="0000FF"/>
                </a:solidFill>
              </a:rPr>
              <a:t>Примеры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7200" b="1" dirty="0">
                <a:solidFill>
                  <a:srgbClr val="0000FF"/>
                </a:solidFill>
              </a:rPr>
              <a:t>решения задач</a:t>
            </a:r>
            <a:r>
              <a:rPr lang="ru-RU" altLang="ru-RU" sz="72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105721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827088" y="1052513"/>
            <a:ext cx="7561262" cy="3600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879475" y="1073150"/>
            <a:ext cx="7437438" cy="35083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0000CC"/>
                </a:solidFill>
              </a:rPr>
              <a:t>1. Какое предельное разрешение можно получить на электронном микроскопе с ускоряющим напряжением 100</a:t>
            </a:r>
            <a:r>
              <a:rPr lang="en-US" altLang="ru-RU" sz="2800" b="1" dirty="0">
                <a:solidFill>
                  <a:srgbClr val="0000CC"/>
                </a:solidFill>
              </a:rPr>
              <a:t>kV</a:t>
            </a:r>
            <a:r>
              <a:rPr lang="ru-RU" altLang="ru-RU" sz="2800" b="1" dirty="0">
                <a:solidFill>
                  <a:srgbClr val="0000CC"/>
                </a:solidFill>
              </a:rPr>
              <a:t>, 400</a:t>
            </a:r>
            <a:r>
              <a:rPr lang="en-US" altLang="ru-RU" sz="2800" b="1" dirty="0">
                <a:solidFill>
                  <a:srgbClr val="0000CC"/>
                </a:solidFill>
              </a:rPr>
              <a:t>kV</a:t>
            </a:r>
            <a:r>
              <a:rPr lang="ru-RU" altLang="ru-RU" sz="2800" b="1" dirty="0">
                <a:solidFill>
                  <a:srgbClr val="0000CC"/>
                </a:solidFill>
              </a:rPr>
              <a:t> если все ошибки за исключением дифракционной равны нулю. Релятивистскую поправку не учитывать. Угловая апертура объективной линзы </a:t>
            </a:r>
            <a:r>
              <a:rPr lang="en-US" altLang="ru-RU" sz="2800" b="1" dirty="0">
                <a:solidFill>
                  <a:srgbClr val="0000CC"/>
                </a:solidFill>
                <a:sym typeface="Symbol" pitchFamily="18" charset="2"/>
              </a:rPr>
              <a:t></a:t>
            </a:r>
            <a:r>
              <a:rPr lang="ru-RU" altLang="ru-RU" sz="2800" b="1" dirty="0">
                <a:solidFill>
                  <a:srgbClr val="0000CC"/>
                </a:solidFill>
              </a:rPr>
              <a:t>6</a:t>
            </a:r>
            <a:r>
              <a:rPr lang="en-US" altLang="ru-RU" sz="2800" b="1" dirty="0">
                <a:solidFill>
                  <a:srgbClr val="0000CC"/>
                </a:solidFill>
                <a:sym typeface="Symbol" pitchFamily="18" charset="2"/>
              </a:rPr>
              <a:t></a:t>
            </a:r>
            <a:r>
              <a:rPr lang="ru-RU" altLang="ru-RU" sz="2800" b="1" dirty="0">
                <a:solidFill>
                  <a:srgbClr val="0000CC"/>
                </a:solidFill>
              </a:rPr>
              <a:t>10</a:t>
            </a:r>
            <a:r>
              <a:rPr lang="ru-RU" altLang="ru-RU" sz="2800" b="1" baseline="30000" dirty="0">
                <a:solidFill>
                  <a:srgbClr val="0000CC"/>
                </a:solidFill>
              </a:rPr>
              <a:t>-3</a:t>
            </a:r>
            <a:r>
              <a:rPr lang="ru-RU" altLang="ru-RU" sz="2800" b="1" dirty="0">
                <a:solidFill>
                  <a:srgbClr val="0000CC"/>
                </a:solidFill>
              </a:rPr>
              <a:t> рад </a:t>
            </a:r>
          </a:p>
        </p:txBody>
      </p:sp>
    </p:spTree>
    <p:extLst>
      <p:ext uri="{BB962C8B-B14F-4D97-AF65-F5344CB8AC3E}">
        <p14:creationId xmlns:p14="http://schemas.microsoft.com/office/powerpoint/2010/main" val="332494443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6">
            <a:extLst>
              <a:ext uri="{FF2B5EF4-FFF2-40B4-BE49-F238E27FC236}">
                <a16:creationId xmlns="" xmlns:a16="http://schemas.microsoft.com/office/drawing/2014/main" id="{A4E66C43-C5BA-414A-8B5E-69F89C23D0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1306894"/>
              </p:ext>
            </p:extLst>
          </p:nvPr>
        </p:nvGraphicFramePr>
        <p:xfrm>
          <a:off x="1116013" y="549275"/>
          <a:ext cx="2519362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06" name="Equation" r:id="rId3" imgW="723586" imgH="355446" progId="Equation.DSMT4">
                  <p:embed/>
                </p:oleObj>
              </mc:Choice>
              <mc:Fallback>
                <p:oleObj name="Equation" r:id="rId3" imgW="723586" imgH="355446" progId="Equation.DSMT4">
                  <p:embed/>
                  <p:pic>
                    <p:nvPicPr>
                      <p:cNvPr id="2" name="Object 36">
                        <a:extLst>
                          <a:ext uri="{FF2B5EF4-FFF2-40B4-BE49-F238E27FC236}">
                            <a16:creationId xmlns="" xmlns:a16="http://schemas.microsoft.com/office/drawing/2014/main" id="{A4E66C43-C5BA-414A-8B5E-69F89C23D0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549275"/>
                        <a:ext cx="2519362" cy="1238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7">
            <a:extLst>
              <a:ext uri="{FF2B5EF4-FFF2-40B4-BE49-F238E27FC236}">
                <a16:creationId xmlns="" xmlns:a16="http://schemas.microsoft.com/office/drawing/2014/main" id="{767D5DBB-0C4A-42F5-9822-B75498BA7A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145038"/>
              </p:ext>
            </p:extLst>
          </p:nvPr>
        </p:nvGraphicFramePr>
        <p:xfrm>
          <a:off x="5292725" y="549275"/>
          <a:ext cx="1871663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07" name="Equation" r:id="rId5" imgW="609600" imgH="368300" progId="Equation.DSMT4">
                  <p:embed/>
                </p:oleObj>
              </mc:Choice>
              <mc:Fallback>
                <p:oleObj name="Equation" r:id="rId5" imgW="609600" imgH="368300" progId="Equation.DSMT4">
                  <p:embed/>
                  <p:pic>
                    <p:nvPicPr>
                      <p:cNvPr id="3" name="Object 37">
                        <a:extLst>
                          <a:ext uri="{FF2B5EF4-FFF2-40B4-BE49-F238E27FC236}">
                            <a16:creationId xmlns="" xmlns:a16="http://schemas.microsoft.com/office/drawing/2014/main" id="{767D5DBB-0C4A-42F5-9822-B75498BA7A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549275"/>
                        <a:ext cx="1871663" cy="11398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8">
            <a:extLst>
              <a:ext uri="{FF2B5EF4-FFF2-40B4-BE49-F238E27FC236}">
                <a16:creationId xmlns="" xmlns:a16="http://schemas.microsoft.com/office/drawing/2014/main" id="{9C77790B-0F92-4826-80C3-B64DF17626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9625502"/>
              </p:ext>
            </p:extLst>
          </p:nvPr>
        </p:nvGraphicFramePr>
        <p:xfrm>
          <a:off x="2285455" y="2610495"/>
          <a:ext cx="6582374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08" name="Equation" r:id="rId7" imgW="2019300" imgH="381000" progId="Equation.DSMT4">
                  <p:embed/>
                </p:oleObj>
              </mc:Choice>
              <mc:Fallback>
                <p:oleObj name="Equation" r:id="rId7" imgW="2019300" imgH="381000" progId="Equation.DSMT4">
                  <p:embed/>
                  <p:pic>
                    <p:nvPicPr>
                      <p:cNvPr id="4" name="Object 38">
                        <a:extLst>
                          <a:ext uri="{FF2B5EF4-FFF2-40B4-BE49-F238E27FC236}">
                            <a16:creationId xmlns="" xmlns:a16="http://schemas.microsoft.com/office/drawing/2014/main" id="{9C77790B-0F92-4826-80C3-B64DF17626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5455" y="2610495"/>
                        <a:ext cx="6582374" cy="1238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8">
            <a:extLst>
              <a:ext uri="{FF2B5EF4-FFF2-40B4-BE49-F238E27FC236}">
                <a16:creationId xmlns="" xmlns:a16="http://schemas.microsoft.com/office/drawing/2014/main" id="{CECBA93A-1C6F-45D7-AEFD-D7C794F52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205" y="2924820"/>
            <a:ext cx="1873250" cy="519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800" b="1" dirty="0">
                <a:solidFill>
                  <a:srgbClr val="FF0000"/>
                </a:solidFill>
              </a:rPr>
              <a:t>100 kV</a:t>
            </a:r>
            <a:endParaRPr lang="ru-RU" altLang="ru-RU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="" xmlns:a16="http://schemas.microsoft.com/office/drawing/2014/main" id="{E9813391-460A-4D22-B29A-138141A582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5972666"/>
              </p:ext>
            </p:extLst>
          </p:nvPr>
        </p:nvGraphicFramePr>
        <p:xfrm>
          <a:off x="1507591" y="4776598"/>
          <a:ext cx="6128817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09" name="Equation" r:id="rId9" imgW="5610266" imgH="1133491" progId="Equation.DSMT4">
                  <p:embed/>
                </p:oleObj>
              </mc:Choice>
              <mc:Fallback>
                <p:oleObj name="Equation" r:id="rId9" imgW="5610266" imgH="1133491" progId="Equation.DSMT4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="" xmlns:a16="http://schemas.microsoft.com/office/drawing/2014/main" id="{E9813391-460A-4D22-B29A-138141A582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07591" y="4776598"/>
                        <a:ext cx="6128817" cy="1238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261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21F229DE-370D-4F54-836C-3DC721B8C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" name="Rectangle 6">
            <a:extLst>
              <a:ext uri="{FF2B5EF4-FFF2-40B4-BE49-F238E27FC236}">
                <a16:creationId xmlns="" xmlns:a16="http://schemas.microsoft.com/office/drawing/2014/main" id="{A9295412-D744-4E3C-8D59-057D5860A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" name="Rectangle 9">
            <a:extLst>
              <a:ext uri="{FF2B5EF4-FFF2-40B4-BE49-F238E27FC236}">
                <a16:creationId xmlns="" xmlns:a16="http://schemas.microsoft.com/office/drawing/2014/main" id="{6FCBA692-D89A-4CB2-9F0F-BE21A13B0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5" name="Object 39">
            <a:extLst>
              <a:ext uri="{FF2B5EF4-FFF2-40B4-BE49-F238E27FC236}">
                <a16:creationId xmlns="" xmlns:a16="http://schemas.microsoft.com/office/drawing/2014/main" id="{38060C65-1ACC-4F38-A4A0-D74A51801D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5088445"/>
              </p:ext>
            </p:extLst>
          </p:nvPr>
        </p:nvGraphicFramePr>
        <p:xfrm>
          <a:off x="744881" y="1797205"/>
          <a:ext cx="7654238" cy="1288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44" name="Equation" r:id="rId3" imgW="1752600" imgH="292100" progId="Equation.DSMT4">
                  <p:embed/>
                </p:oleObj>
              </mc:Choice>
              <mc:Fallback>
                <p:oleObj name="Equation" r:id="rId3" imgW="1752600" imgH="292100" progId="Equation.DSMT4">
                  <p:embed/>
                  <p:pic>
                    <p:nvPicPr>
                      <p:cNvPr id="5" name="Object 39">
                        <a:extLst>
                          <a:ext uri="{FF2B5EF4-FFF2-40B4-BE49-F238E27FC236}">
                            <a16:creationId xmlns="" xmlns:a16="http://schemas.microsoft.com/office/drawing/2014/main" id="{38060C65-1ACC-4F38-A4A0-D74A51801D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881" y="1797205"/>
                        <a:ext cx="7654238" cy="128889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1">
            <a:extLst>
              <a:ext uri="{FF2B5EF4-FFF2-40B4-BE49-F238E27FC236}">
                <a16:creationId xmlns="" xmlns:a16="http://schemas.microsoft.com/office/drawing/2014/main" id="{DDE7F862-0FE8-4CFD-8CA5-6A2E0E542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7904" y="784229"/>
            <a:ext cx="1312863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800" b="1" dirty="0">
                <a:solidFill>
                  <a:srgbClr val="0000CC"/>
                </a:solidFill>
              </a:rPr>
              <a:t>400 kV</a:t>
            </a:r>
            <a:endParaRPr lang="ru-RU" altLang="ru-RU" sz="2800" b="1" dirty="0">
              <a:solidFill>
                <a:srgbClr val="0000CC"/>
              </a:solidFill>
            </a:endParaRPr>
          </a:p>
        </p:txBody>
      </p:sp>
      <p:sp>
        <p:nvSpPr>
          <p:cNvPr id="7" name="Rectangle 12">
            <a:extLst>
              <a:ext uri="{FF2B5EF4-FFF2-40B4-BE49-F238E27FC236}">
                <a16:creationId xmlns="" xmlns:a16="http://schemas.microsoft.com/office/drawing/2014/main" id="{8A2D0ACC-E4BE-47D2-B520-F7DDA6F06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8" name="Rectangle 14">
            <a:extLst>
              <a:ext uri="{FF2B5EF4-FFF2-40B4-BE49-F238E27FC236}">
                <a16:creationId xmlns="" xmlns:a16="http://schemas.microsoft.com/office/drawing/2014/main" id="{80616875-0C95-40FC-8FA1-C0FA45719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="" xmlns:a16="http://schemas.microsoft.com/office/drawing/2014/main" id="{74B1BF21-B6BC-4AA4-B6D8-59165B074F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462100"/>
              </p:ext>
            </p:extLst>
          </p:nvPr>
        </p:nvGraphicFramePr>
        <p:xfrm>
          <a:off x="522446" y="3429000"/>
          <a:ext cx="8099107" cy="164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45" name="Equation" r:id="rId5" imgW="5543469" imgH="1124094" progId="Equation.DSMT4">
                  <p:embed/>
                </p:oleObj>
              </mc:Choice>
              <mc:Fallback>
                <p:oleObj name="Equation" r:id="rId5" imgW="5543469" imgH="1124094" progId="Equation.DSMT4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="" xmlns:a16="http://schemas.microsoft.com/office/drawing/2014/main" id="{74B1BF21-B6BC-4AA4-B6D8-59165B074F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2446" y="3429000"/>
                        <a:ext cx="8099107" cy="16420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759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684213" y="1125538"/>
            <a:ext cx="7848600" cy="2735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663575" y="1144588"/>
            <a:ext cx="7940675" cy="2654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0000CC"/>
                </a:solidFill>
              </a:rPr>
              <a:t>2. Определить длину волны электронов с учетом релятивистских поправок и без них в электронном микроскопе с ускоряющими напряжениями 100</a:t>
            </a:r>
            <a:r>
              <a:rPr lang="en-US" altLang="ru-RU" sz="2800" b="1" dirty="0">
                <a:solidFill>
                  <a:srgbClr val="0000CC"/>
                </a:solidFill>
              </a:rPr>
              <a:t>kV</a:t>
            </a:r>
            <a:r>
              <a:rPr lang="ru-RU" altLang="ru-RU" sz="2800" b="1" dirty="0">
                <a:solidFill>
                  <a:srgbClr val="0000CC"/>
                </a:solidFill>
              </a:rPr>
              <a:t>, 400</a:t>
            </a:r>
            <a:r>
              <a:rPr lang="en-US" altLang="ru-RU" sz="2800" b="1" dirty="0">
                <a:solidFill>
                  <a:srgbClr val="0000CC"/>
                </a:solidFill>
              </a:rPr>
              <a:t>kV</a:t>
            </a:r>
            <a:r>
              <a:rPr lang="ru-RU" altLang="ru-RU" sz="2800" b="1" dirty="0">
                <a:solidFill>
                  <a:srgbClr val="0000CC"/>
                </a:solidFill>
              </a:rPr>
              <a:t>. Какую ошибку вносит отсутствие релятивистских поправок </a:t>
            </a:r>
          </a:p>
        </p:txBody>
      </p:sp>
    </p:spTree>
    <p:extLst>
      <p:ext uri="{BB962C8B-B14F-4D97-AF65-F5344CB8AC3E}">
        <p14:creationId xmlns:p14="http://schemas.microsoft.com/office/powerpoint/2010/main" val="1753427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:\Без имени1.bmp">
            <a:extLst>
              <a:ext uri="{FF2B5EF4-FFF2-40B4-BE49-F238E27FC236}">
                <a16:creationId xmlns="" xmlns:a16="http://schemas.microsoft.com/office/drawing/2014/main" id="{79185088-AD87-453E-8161-954129C45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717675"/>
            <a:ext cx="3532187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3">
            <a:extLst>
              <a:ext uri="{FF2B5EF4-FFF2-40B4-BE49-F238E27FC236}">
                <a16:creationId xmlns="" xmlns:a16="http://schemas.microsoft.com/office/drawing/2014/main" id="{548D3372-5941-479F-B430-191E61EBF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1682750"/>
            <a:ext cx="157162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3333FF"/>
                </a:solidFill>
              </a:rPr>
              <a:t>Колонна ЭМ</a:t>
            </a:r>
          </a:p>
        </p:txBody>
      </p:sp>
      <p:sp>
        <p:nvSpPr>
          <p:cNvPr id="10244" name="TextBox 4">
            <a:extLst>
              <a:ext uri="{FF2B5EF4-FFF2-40B4-BE49-F238E27FC236}">
                <a16:creationId xmlns="" xmlns:a16="http://schemas.microsoft.com/office/drawing/2014/main" id="{845CA12C-1290-4E85-9C8E-542D2F6C8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5805488"/>
            <a:ext cx="218757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3333FF"/>
                </a:solidFill>
              </a:rPr>
              <a:t>Камера образцов</a:t>
            </a:r>
          </a:p>
        </p:txBody>
      </p:sp>
      <p:sp>
        <p:nvSpPr>
          <p:cNvPr id="10245" name="TextBox 6">
            <a:extLst>
              <a:ext uri="{FF2B5EF4-FFF2-40B4-BE49-F238E27FC236}">
                <a16:creationId xmlns="" xmlns:a16="http://schemas.microsoft.com/office/drawing/2014/main" id="{2B8D78DD-6E09-45B1-B286-3D921707B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0" y="4479925"/>
            <a:ext cx="1524000" cy="922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3333FF"/>
                </a:solidFill>
              </a:rPr>
              <a:t>Детектор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3333FF"/>
                </a:solidFill>
              </a:rPr>
              <a:t>вторичных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3333FF"/>
                </a:solidFill>
              </a:rPr>
              <a:t>электронов</a:t>
            </a:r>
          </a:p>
        </p:txBody>
      </p:sp>
      <p:sp>
        <p:nvSpPr>
          <p:cNvPr id="10246" name="TextBox 7">
            <a:extLst>
              <a:ext uri="{FF2B5EF4-FFF2-40B4-BE49-F238E27FC236}">
                <a16:creationId xmlns="" xmlns:a16="http://schemas.microsoft.com/office/drawing/2014/main" id="{FB5F18F7-AF4F-49ED-B8F8-1669FF2D2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5700" y="1682750"/>
            <a:ext cx="2908300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3333FF"/>
                </a:solidFill>
              </a:rPr>
              <a:t>Энергодисперсионный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3333FF"/>
                </a:solidFill>
              </a:rPr>
              <a:t>спектрометр</a:t>
            </a:r>
          </a:p>
        </p:txBody>
      </p:sp>
      <p:sp>
        <p:nvSpPr>
          <p:cNvPr id="10247" name="TextBox 8">
            <a:extLst>
              <a:ext uri="{FF2B5EF4-FFF2-40B4-BE49-F238E27FC236}">
                <a16:creationId xmlns="" xmlns:a16="http://schemas.microsoft.com/office/drawing/2014/main" id="{9589ED84-53BF-402D-B77F-F0AAA4ECE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550" y="3081338"/>
            <a:ext cx="1612900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3333FF"/>
                </a:solidFill>
              </a:rPr>
              <a:t>Оптический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3333FF"/>
                </a:solidFill>
              </a:rPr>
              <a:t>микроскоп</a:t>
            </a:r>
          </a:p>
        </p:txBody>
      </p:sp>
      <p:sp>
        <p:nvSpPr>
          <p:cNvPr id="10248" name="TextBox 9">
            <a:extLst>
              <a:ext uri="{FF2B5EF4-FFF2-40B4-BE49-F238E27FC236}">
                <a16:creationId xmlns="" xmlns:a16="http://schemas.microsoft.com/office/drawing/2014/main" id="{7C46FE02-60D7-4FB1-AC39-F77BD01CF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75" y="5667375"/>
            <a:ext cx="3395663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3333FF"/>
                </a:solidFill>
              </a:rPr>
              <a:t>Кристалл-дифракционный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3333FF"/>
                </a:solidFill>
              </a:rPr>
              <a:t>спектрометр </a:t>
            </a:r>
          </a:p>
        </p:txBody>
      </p:sp>
      <p:sp>
        <p:nvSpPr>
          <p:cNvPr id="10249" name="TextBox 10">
            <a:extLst>
              <a:ext uri="{FF2B5EF4-FFF2-40B4-BE49-F238E27FC236}">
                <a16:creationId xmlns="" xmlns:a16="http://schemas.microsoft.com/office/drawing/2014/main" id="{9C69B63B-705E-4897-B2AC-346962CC9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943225"/>
            <a:ext cx="2381250" cy="923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3333FF"/>
                </a:solidFill>
              </a:rPr>
              <a:t>Детектор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3333FF"/>
                </a:solidFill>
              </a:rPr>
              <a:t>отраженных назад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3333FF"/>
                </a:solidFill>
              </a:rPr>
              <a:t>электронов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="" xmlns:a16="http://schemas.microsoft.com/office/drawing/2014/main" id="{7EF629BF-808F-462C-8203-E378618AFE74}"/>
              </a:ext>
            </a:extLst>
          </p:cNvPr>
          <p:cNvCxnSpPr/>
          <p:nvPr/>
        </p:nvCxnSpPr>
        <p:spPr>
          <a:xfrm flipV="1">
            <a:off x="1300163" y="4365625"/>
            <a:ext cx="1760537" cy="1301750"/>
          </a:xfrm>
          <a:prstGeom prst="straightConnector1">
            <a:avLst/>
          </a:prstGeom>
          <a:ln w="57150" cmpd="tri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="" xmlns:a16="http://schemas.microsoft.com/office/drawing/2014/main" id="{2172516E-DBAF-4D20-B9D5-AFDACA6915A5}"/>
              </a:ext>
            </a:extLst>
          </p:cNvPr>
          <p:cNvCxnSpPr/>
          <p:nvPr/>
        </p:nvCxnSpPr>
        <p:spPr>
          <a:xfrm flipH="1" flipV="1">
            <a:off x="3995738" y="5070475"/>
            <a:ext cx="1655762" cy="735013"/>
          </a:xfrm>
          <a:prstGeom prst="straightConnector1">
            <a:avLst/>
          </a:prstGeom>
          <a:ln w="57150" cmpd="tri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="" xmlns:a16="http://schemas.microsoft.com/office/drawing/2014/main" id="{6102C325-B4F3-41D4-B339-A41F8CD38217}"/>
              </a:ext>
            </a:extLst>
          </p:cNvPr>
          <p:cNvCxnSpPr>
            <a:stCxn id="10249" idx="2"/>
          </p:cNvCxnSpPr>
          <p:nvPr/>
        </p:nvCxnSpPr>
        <p:spPr>
          <a:xfrm>
            <a:off x="1271588" y="3867150"/>
            <a:ext cx="3024187" cy="422275"/>
          </a:xfrm>
          <a:prstGeom prst="straightConnector1">
            <a:avLst/>
          </a:prstGeom>
          <a:ln w="57150" cmpd="tri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="" xmlns:a16="http://schemas.microsoft.com/office/drawing/2014/main" id="{C76C9941-09AD-4E37-B3C9-1811FE1E892D}"/>
              </a:ext>
            </a:extLst>
          </p:cNvPr>
          <p:cNvCxnSpPr>
            <a:stCxn id="10243" idx="3"/>
          </p:cNvCxnSpPr>
          <p:nvPr/>
        </p:nvCxnSpPr>
        <p:spPr>
          <a:xfrm>
            <a:off x="1981200" y="1866900"/>
            <a:ext cx="2159000" cy="338138"/>
          </a:xfrm>
          <a:prstGeom prst="straightConnector1">
            <a:avLst/>
          </a:prstGeom>
          <a:ln w="57150" cmpd="tri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="" xmlns:a16="http://schemas.microsoft.com/office/drawing/2014/main" id="{6D1C48DF-3082-4E9A-8F55-68317FA749F2}"/>
              </a:ext>
            </a:extLst>
          </p:cNvPr>
          <p:cNvCxnSpPr>
            <a:stCxn id="10247" idx="1"/>
          </p:cNvCxnSpPr>
          <p:nvPr/>
        </p:nvCxnSpPr>
        <p:spPr>
          <a:xfrm flipH="1">
            <a:off x="6011863" y="3405188"/>
            <a:ext cx="928687" cy="323850"/>
          </a:xfrm>
          <a:prstGeom prst="straightConnector1">
            <a:avLst/>
          </a:prstGeom>
          <a:ln w="57150" cmpd="tri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="" xmlns:a16="http://schemas.microsoft.com/office/drawing/2014/main" id="{6BCD604C-D704-4ED1-9FE2-F399E3CC3BEA}"/>
              </a:ext>
            </a:extLst>
          </p:cNvPr>
          <p:cNvCxnSpPr>
            <a:stCxn id="10245" idx="1"/>
          </p:cNvCxnSpPr>
          <p:nvPr/>
        </p:nvCxnSpPr>
        <p:spPr>
          <a:xfrm flipH="1" flipV="1">
            <a:off x="5580063" y="4365625"/>
            <a:ext cx="1404937" cy="576263"/>
          </a:xfrm>
          <a:prstGeom prst="straightConnector1">
            <a:avLst/>
          </a:prstGeom>
          <a:ln w="57150" cmpd="tri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227" name="Прямая со стрелкой 180226">
            <a:extLst>
              <a:ext uri="{FF2B5EF4-FFF2-40B4-BE49-F238E27FC236}">
                <a16:creationId xmlns="" xmlns:a16="http://schemas.microsoft.com/office/drawing/2014/main" id="{A5BA6A53-A271-4E91-82DB-E8D2BBE8AE01}"/>
              </a:ext>
            </a:extLst>
          </p:cNvPr>
          <p:cNvCxnSpPr>
            <a:stCxn id="10246" idx="2"/>
          </p:cNvCxnSpPr>
          <p:nvPr/>
        </p:nvCxnSpPr>
        <p:spPr>
          <a:xfrm flipH="1">
            <a:off x="5435600" y="2328863"/>
            <a:ext cx="2254250" cy="307975"/>
          </a:xfrm>
          <a:prstGeom prst="straightConnector1">
            <a:avLst/>
          </a:prstGeom>
          <a:ln w="57150" cmpd="tri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7" name="Text Box 32">
            <a:extLst>
              <a:ext uri="{FF2B5EF4-FFF2-40B4-BE49-F238E27FC236}">
                <a16:creationId xmlns="" xmlns:a16="http://schemas.microsoft.com/office/drawing/2014/main" id="{19B089A9-0575-4C7D-B41A-61F16D139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" y="-20638"/>
            <a:ext cx="9137650" cy="120015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000000"/>
                </a:solidFill>
              </a:rPr>
              <a:t>Схема современного комбинированного прибора,</a:t>
            </a:r>
            <a:br>
              <a:rPr lang="ru-RU" altLang="ru-RU" sz="2400" dirty="0">
                <a:solidFill>
                  <a:srgbClr val="000000"/>
                </a:solidFill>
              </a:rPr>
            </a:br>
            <a:r>
              <a:rPr lang="ru-RU" altLang="ru-RU" sz="2400" dirty="0">
                <a:solidFill>
                  <a:srgbClr val="000000"/>
                </a:solidFill>
              </a:rPr>
              <a:t>совмещающего растровый электронный микроскоп</a:t>
            </a:r>
            <a:br>
              <a:rPr lang="ru-RU" altLang="ru-RU" sz="2400" dirty="0">
                <a:solidFill>
                  <a:srgbClr val="000000"/>
                </a:solidFill>
              </a:rPr>
            </a:br>
            <a:r>
              <a:rPr lang="ru-RU" altLang="ru-RU" sz="2400" dirty="0">
                <a:solidFill>
                  <a:srgbClr val="000000"/>
                </a:solidFill>
              </a:rPr>
              <a:t>и рентгеноспектральный микроанализатор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  <p:bldP spid="10244" grpId="0" animBg="1"/>
      <p:bldP spid="10245" grpId="0" animBg="1"/>
      <p:bldP spid="10246" grpId="0" animBg="1"/>
      <p:bldP spid="10247" grpId="0" animBg="1"/>
      <p:bldP spid="10248" grpId="0" animBg="1"/>
      <p:bldP spid="10249" grpId="0" animBg="1"/>
      <p:bldP spid="10257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6">
            <a:extLst>
              <a:ext uri="{FF2B5EF4-FFF2-40B4-BE49-F238E27FC236}">
                <a16:creationId xmlns="" xmlns:a16="http://schemas.microsoft.com/office/drawing/2014/main" id="{CDF85A63-BF4A-41BC-B9B1-5234337047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2026602"/>
              </p:ext>
            </p:extLst>
          </p:nvPr>
        </p:nvGraphicFramePr>
        <p:xfrm>
          <a:off x="971873" y="980728"/>
          <a:ext cx="2160587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4" name="Equation" r:id="rId3" imgW="685800" imgH="368300" progId="Equation.DSMT4">
                  <p:embed/>
                </p:oleObj>
              </mc:Choice>
              <mc:Fallback>
                <p:oleObj name="Equation" r:id="rId3" imgW="685800" imgH="368300" progId="Equation.DSMT4">
                  <p:embed/>
                  <p:pic>
                    <p:nvPicPr>
                      <p:cNvPr id="2" name="Object 36">
                        <a:extLst>
                          <a:ext uri="{FF2B5EF4-FFF2-40B4-BE49-F238E27FC236}">
                            <a16:creationId xmlns="" xmlns:a16="http://schemas.microsoft.com/office/drawing/2014/main" id="{CDF85A63-BF4A-41BC-B9B1-5234337047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873" y="980728"/>
                        <a:ext cx="2160587" cy="11699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7">
            <a:extLst>
              <a:ext uri="{FF2B5EF4-FFF2-40B4-BE49-F238E27FC236}">
                <a16:creationId xmlns="" xmlns:a16="http://schemas.microsoft.com/office/drawing/2014/main" id="{A5518843-F4AD-48B9-8D7E-C40725D441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0079757"/>
              </p:ext>
            </p:extLst>
          </p:nvPr>
        </p:nvGraphicFramePr>
        <p:xfrm>
          <a:off x="4211960" y="980728"/>
          <a:ext cx="3817938" cy="134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5" name="Equation" r:id="rId5" imgW="1435100" imgH="508000" progId="Equation.DSMT4">
                  <p:embed/>
                </p:oleObj>
              </mc:Choice>
              <mc:Fallback>
                <p:oleObj name="Equation" r:id="rId5" imgW="1435100" imgH="508000" progId="Equation.DSMT4">
                  <p:embed/>
                  <p:pic>
                    <p:nvPicPr>
                      <p:cNvPr id="3" name="Object 37">
                        <a:extLst>
                          <a:ext uri="{FF2B5EF4-FFF2-40B4-BE49-F238E27FC236}">
                            <a16:creationId xmlns="" xmlns:a16="http://schemas.microsoft.com/office/drawing/2014/main" id="{A5518843-F4AD-48B9-8D7E-C40725D441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980728"/>
                        <a:ext cx="3817938" cy="13414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E74B2C8-FE50-42CF-B56D-135343FD3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7371" y="5115744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1C1DA9A4-3E4B-4604-8AE1-BC3F13B2E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7371" y="5049069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6" name="Rectangle 7">
            <a:extLst>
              <a:ext uri="{FF2B5EF4-FFF2-40B4-BE49-F238E27FC236}">
                <a16:creationId xmlns="" xmlns:a16="http://schemas.microsoft.com/office/drawing/2014/main" id="{309FB5C8-CBBE-4293-8E73-37842B168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7371" y="5058594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7" name="Object 38">
            <a:extLst>
              <a:ext uri="{FF2B5EF4-FFF2-40B4-BE49-F238E27FC236}">
                <a16:creationId xmlns="" xmlns:a16="http://schemas.microsoft.com/office/drawing/2014/main" id="{F027C009-0859-49B7-9D4C-7B2F8B9CB4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9701796"/>
              </p:ext>
            </p:extLst>
          </p:nvPr>
        </p:nvGraphicFramePr>
        <p:xfrm>
          <a:off x="2449588" y="2672183"/>
          <a:ext cx="3888033" cy="1513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6" name="Equation" r:id="rId7" imgW="1244600" imgH="482600" progId="Equation.DSMT4">
                  <p:embed/>
                </p:oleObj>
              </mc:Choice>
              <mc:Fallback>
                <p:oleObj name="Equation" r:id="rId7" imgW="1244600" imgH="482600" progId="Equation.DSMT4">
                  <p:embed/>
                  <p:pic>
                    <p:nvPicPr>
                      <p:cNvPr id="7" name="Object 38">
                        <a:extLst>
                          <a:ext uri="{FF2B5EF4-FFF2-40B4-BE49-F238E27FC236}">
                            <a16:creationId xmlns="" xmlns:a16="http://schemas.microsoft.com/office/drawing/2014/main" id="{F027C009-0859-49B7-9D4C-7B2F8B9CB4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9588" y="2672183"/>
                        <a:ext cx="3888033" cy="151363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9">
            <a:extLst>
              <a:ext uri="{FF2B5EF4-FFF2-40B4-BE49-F238E27FC236}">
                <a16:creationId xmlns="" xmlns:a16="http://schemas.microsoft.com/office/drawing/2014/main" id="{3238F25E-0DE0-41C9-BB92-F74E58116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7371" y="5014144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9" name="Object 39">
            <a:extLst>
              <a:ext uri="{FF2B5EF4-FFF2-40B4-BE49-F238E27FC236}">
                <a16:creationId xmlns="" xmlns:a16="http://schemas.microsoft.com/office/drawing/2014/main" id="{FD80BF58-F806-46E9-AD1E-9CF4D79E52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0423274"/>
              </p:ext>
            </p:extLst>
          </p:nvPr>
        </p:nvGraphicFramePr>
        <p:xfrm>
          <a:off x="971873" y="4604393"/>
          <a:ext cx="6846232" cy="1698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7" name="Equation" r:id="rId9" imgW="2260600" imgH="558800" progId="Equation.DSMT4">
                  <p:embed/>
                </p:oleObj>
              </mc:Choice>
              <mc:Fallback>
                <p:oleObj name="Equation" r:id="rId9" imgW="2260600" imgH="558800" progId="Equation.DSMT4">
                  <p:embed/>
                  <p:pic>
                    <p:nvPicPr>
                      <p:cNvPr id="9" name="Object 39">
                        <a:extLst>
                          <a:ext uri="{FF2B5EF4-FFF2-40B4-BE49-F238E27FC236}">
                            <a16:creationId xmlns="" xmlns:a16="http://schemas.microsoft.com/office/drawing/2014/main" id="{FD80BF58-F806-46E9-AD1E-9CF4D79E52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873" y="4604393"/>
                        <a:ext cx="6846232" cy="169804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1">
            <a:extLst>
              <a:ext uri="{FF2B5EF4-FFF2-40B4-BE49-F238E27FC236}">
                <a16:creationId xmlns="" xmlns:a16="http://schemas.microsoft.com/office/drawing/2014/main" id="{F6CC4975-73EF-4C79-9894-0F204A23B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7371" y="5058594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1" name="Rectangle 13">
            <a:extLst>
              <a:ext uri="{FF2B5EF4-FFF2-40B4-BE49-F238E27FC236}">
                <a16:creationId xmlns="" xmlns:a16="http://schemas.microsoft.com/office/drawing/2014/main" id="{5F916BB0-2D1A-4230-9B80-7022ACBC8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7371" y="5020494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</p:spTree>
    <p:extLst>
      <p:ext uri="{BB962C8B-B14F-4D97-AF65-F5344CB8AC3E}">
        <p14:creationId xmlns:p14="http://schemas.microsoft.com/office/powerpoint/2010/main" val="333658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0">
            <a:extLst>
              <a:ext uri="{FF2B5EF4-FFF2-40B4-BE49-F238E27FC236}">
                <a16:creationId xmlns="" xmlns:a16="http://schemas.microsoft.com/office/drawing/2014/main" id="{E2CFA0DD-A772-494E-B215-2142317952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991120"/>
              </p:ext>
            </p:extLst>
          </p:nvPr>
        </p:nvGraphicFramePr>
        <p:xfrm>
          <a:off x="1455738" y="2205038"/>
          <a:ext cx="5729287" cy="156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92" name="Equation" r:id="rId3" imgW="1777680" imgH="482400" progId="Equation.DSMT4">
                  <p:embed/>
                </p:oleObj>
              </mc:Choice>
              <mc:Fallback>
                <p:oleObj name="Equation" r:id="rId3" imgW="1777680" imgH="482400" progId="Equation.DSMT4">
                  <p:embed/>
                  <p:pic>
                    <p:nvPicPr>
                      <p:cNvPr id="2" name="Object 40">
                        <a:extLst>
                          <a:ext uri="{FF2B5EF4-FFF2-40B4-BE49-F238E27FC236}">
                            <a16:creationId xmlns="" xmlns:a16="http://schemas.microsoft.com/office/drawing/2014/main" id="{E2CFA0DD-A772-494E-B215-2142317952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5738" y="2205038"/>
                        <a:ext cx="5729287" cy="15636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1">
            <a:extLst>
              <a:ext uri="{FF2B5EF4-FFF2-40B4-BE49-F238E27FC236}">
                <a16:creationId xmlns="" xmlns:a16="http://schemas.microsoft.com/office/drawing/2014/main" id="{43D167AF-A175-435F-B517-128863D014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3734736"/>
              </p:ext>
            </p:extLst>
          </p:nvPr>
        </p:nvGraphicFramePr>
        <p:xfrm>
          <a:off x="0" y="4437112"/>
          <a:ext cx="9144000" cy="1742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93" name="Equation" r:id="rId5" imgW="2946400" imgH="558800" progId="Equation.DSMT4">
                  <p:embed/>
                </p:oleObj>
              </mc:Choice>
              <mc:Fallback>
                <p:oleObj name="Equation" r:id="rId5" imgW="2946400" imgH="558800" progId="Equation.DSMT4">
                  <p:embed/>
                  <p:pic>
                    <p:nvPicPr>
                      <p:cNvPr id="3" name="Object 41">
                        <a:extLst>
                          <a:ext uri="{FF2B5EF4-FFF2-40B4-BE49-F238E27FC236}">
                            <a16:creationId xmlns="" xmlns:a16="http://schemas.microsoft.com/office/drawing/2014/main" id="{43D167AF-A175-435F-B517-128863D014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437112"/>
                        <a:ext cx="9144000" cy="174219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15">
            <a:extLst>
              <a:ext uri="{FF2B5EF4-FFF2-40B4-BE49-F238E27FC236}">
                <a16:creationId xmlns="" xmlns:a16="http://schemas.microsoft.com/office/drawing/2014/main" id="{5529986A-4182-4C87-B0AE-0044DFD9C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1568" y="908720"/>
            <a:ext cx="1820863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b="1" dirty="0"/>
              <a:t>100 kV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6338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468313" y="981075"/>
            <a:ext cx="8496300" cy="51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181251" name="Group 3"/>
          <p:cNvGraphicFramePr>
            <a:graphicFrameLocks noGrp="1"/>
          </p:cNvGraphicFramePr>
          <p:nvPr/>
        </p:nvGraphicFramePr>
        <p:xfrm>
          <a:off x="539750" y="1052513"/>
          <a:ext cx="8353425" cy="5040313"/>
        </p:xfrm>
        <a:graphic>
          <a:graphicData uri="http://schemas.openxmlformats.org/drawingml/2006/table">
            <a:tbl>
              <a:tblPr/>
              <a:tblGrid>
                <a:gridCol w="22320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923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290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216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 (kV)</a:t>
                      </a: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</a:t>
                      </a: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Å</a:t>
                      </a: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</a:t>
                      </a:r>
                      <a:r>
                        <a:rPr kumimoji="0" lang="en-US" sz="36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рел </a:t>
                      </a: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(Å)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12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E=100kV</a:t>
                      </a: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</a:t>
                      </a: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=0.039</a:t>
                      </a: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Å</a:t>
                      </a: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</a:t>
                      </a:r>
                      <a:r>
                        <a:rPr kumimoji="0" lang="en-US" sz="36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рел</a:t>
                      </a: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=0.037Å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14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E=400kV</a:t>
                      </a: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</a:t>
                      </a: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=0,019</a:t>
                      </a: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Å</a:t>
                      </a: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</a:t>
                      </a:r>
                      <a:r>
                        <a:rPr kumimoji="0" lang="en-US" sz="36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рел</a:t>
                      </a: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=0,016</a:t>
                      </a:r>
                      <a:r>
                        <a:rPr kumimoji="0" lang="ru-RU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4</a:t>
                      </a: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97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E=600kV</a:t>
                      </a: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</a:t>
                      </a: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=0,016</a:t>
                      </a: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Å</a:t>
                      </a: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</a:t>
                      </a:r>
                      <a:r>
                        <a:rPr kumimoji="0" lang="en-US" sz="36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рел</a:t>
                      </a: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=0,01</a:t>
                      </a:r>
                      <a:r>
                        <a:rPr kumimoji="0" lang="ru-RU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26</a:t>
                      </a: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171290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611188" y="908050"/>
            <a:ext cx="8281987" cy="35290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684213" y="928688"/>
            <a:ext cx="7848600" cy="35083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0000CC"/>
                </a:solidFill>
              </a:rPr>
              <a:t>3. Какое разрешение можно получить на электронном микроскопе с ускоряющим напряжением 100</a:t>
            </a:r>
            <a:r>
              <a:rPr lang="en-US" altLang="ru-RU" sz="2800" b="1" dirty="0">
                <a:solidFill>
                  <a:srgbClr val="0000CC"/>
                </a:solidFill>
              </a:rPr>
              <a:t>kV</a:t>
            </a:r>
            <a:r>
              <a:rPr lang="ru-RU" altLang="ru-RU" sz="2800" b="1" dirty="0">
                <a:solidFill>
                  <a:srgbClr val="0000CC"/>
                </a:solidFill>
              </a:rPr>
              <a:t>, если учесть дифракционную ошибку и сферическую аберрацию. Угловая апертура объективной линзы </a:t>
            </a:r>
            <a:r>
              <a:rPr lang="en-US" altLang="ru-RU" sz="2800" b="1" dirty="0">
                <a:solidFill>
                  <a:srgbClr val="0000CC"/>
                </a:solidFill>
                <a:sym typeface="Symbol" pitchFamily="18" charset="2"/>
              </a:rPr>
              <a:t></a:t>
            </a:r>
            <a:r>
              <a:rPr lang="ru-RU" altLang="ru-RU" sz="2800" b="1" dirty="0">
                <a:solidFill>
                  <a:srgbClr val="0000CC"/>
                </a:solidFill>
              </a:rPr>
              <a:t>6</a:t>
            </a:r>
            <a:r>
              <a:rPr lang="en-US" altLang="ru-RU" sz="2800" b="1" dirty="0">
                <a:solidFill>
                  <a:srgbClr val="0000CC"/>
                </a:solidFill>
                <a:sym typeface="Symbol" pitchFamily="18" charset="2"/>
              </a:rPr>
              <a:t></a:t>
            </a:r>
            <a:r>
              <a:rPr lang="ru-RU" altLang="ru-RU" sz="2800" b="1" dirty="0">
                <a:solidFill>
                  <a:srgbClr val="0000CC"/>
                </a:solidFill>
              </a:rPr>
              <a:t>10</a:t>
            </a:r>
            <a:r>
              <a:rPr lang="ru-RU" altLang="ru-RU" sz="2800" b="1" baseline="30000" dirty="0">
                <a:solidFill>
                  <a:srgbClr val="0000CC"/>
                </a:solidFill>
              </a:rPr>
              <a:t>-3 </a:t>
            </a:r>
            <a:r>
              <a:rPr lang="ru-RU" altLang="ru-RU" sz="2800" b="1" dirty="0">
                <a:solidFill>
                  <a:srgbClr val="0000CC"/>
                </a:solidFill>
              </a:rPr>
              <a:t>рад. Коэффициент сферической аберрации </a:t>
            </a:r>
            <a:r>
              <a:rPr lang="en-US" altLang="ru-RU" sz="2800" b="1" dirty="0">
                <a:solidFill>
                  <a:srgbClr val="0000CC"/>
                </a:solidFill>
              </a:rPr>
              <a:t>C</a:t>
            </a:r>
            <a:r>
              <a:rPr lang="en-US" altLang="ru-RU" sz="2800" b="1" baseline="-25000" dirty="0">
                <a:solidFill>
                  <a:srgbClr val="0000CC"/>
                </a:solidFill>
              </a:rPr>
              <a:t>s</a:t>
            </a:r>
            <a:r>
              <a:rPr lang="ru-RU" altLang="ru-RU" sz="2800" b="1" dirty="0">
                <a:solidFill>
                  <a:srgbClr val="0000CC"/>
                </a:solidFill>
              </a:rPr>
              <a:t>=0,17мм </a:t>
            </a:r>
          </a:p>
        </p:txBody>
      </p:sp>
    </p:spTree>
    <p:extLst>
      <p:ext uri="{BB962C8B-B14F-4D97-AF65-F5344CB8AC3E}">
        <p14:creationId xmlns:p14="http://schemas.microsoft.com/office/powerpoint/2010/main" val="378189654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1">
            <a:extLst>
              <a:ext uri="{FF2B5EF4-FFF2-40B4-BE49-F238E27FC236}">
                <a16:creationId xmlns="" xmlns:a16="http://schemas.microsoft.com/office/drawing/2014/main" id="{D6FFE422-5824-4763-9232-959CBC7015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9916098"/>
              </p:ext>
            </p:extLst>
          </p:nvPr>
        </p:nvGraphicFramePr>
        <p:xfrm>
          <a:off x="2666851" y="1412379"/>
          <a:ext cx="3384550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59" name="Equation" r:id="rId3" imgW="787400" imgH="190500" progId="Equation.DSMT4">
                  <p:embed/>
                </p:oleObj>
              </mc:Choice>
              <mc:Fallback>
                <p:oleObj name="Equation" r:id="rId3" imgW="787400" imgH="190500" progId="Equation.DSMT4">
                  <p:embed/>
                  <p:pic>
                    <p:nvPicPr>
                      <p:cNvPr id="2" name="Object 31">
                        <a:extLst>
                          <a:ext uri="{FF2B5EF4-FFF2-40B4-BE49-F238E27FC236}">
                            <a16:creationId xmlns="" xmlns:a16="http://schemas.microsoft.com/office/drawing/2014/main" id="{D6FFE422-5824-4763-9232-959CBC7015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6851" y="1412379"/>
                        <a:ext cx="3384550" cy="8159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2">
            <a:extLst>
              <a:ext uri="{FF2B5EF4-FFF2-40B4-BE49-F238E27FC236}">
                <a16:creationId xmlns="" xmlns:a16="http://schemas.microsoft.com/office/drawing/2014/main" id="{E930443F-C656-4A56-BC3D-3D9138B04E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9658808"/>
              </p:ext>
            </p:extLst>
          </p:nvPr>
        </p:nvGraphicFramePr>
        <p:xfrm>
          <a:off x="3203426" y="2678931"/>
          <a:ext cx="2311400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60" name="Equation" r:id="rId5" imgW="748975" imgH="355446" progId="Equation.DSMT4">
                  <p:embed/>
                </p:oleObj>
              </mc:Choice>
              <mc:Fallback>
                <p:oleObj name="Equation" r:id="rId5" imgW="748975" imgH="355446" progId="Equation.DSMT4">
                  <p:embed/>
                  <p:pic>
                    <p:nvPicPr>
                      <p:cNvPr id="3" name="Object 32">
                        <a:extLst>
                          <a:ext uri="{FF2B5EF4-FFF2-40B4-BE49-F238E27FC236}">
                            <a16:creationId xmlns="" xmlns:a16="http://schemas.microsoft.com/office/drawing/2014/main" id="{E930443F-C656-4A56-BC3D-3D9138B04E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426" y="2678931"/>
                        <a:ext cx="2311400" cy="10858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3">
            <a:extLst>
              <a:ext uri="{FF2B5EF4-FFF2-40B4-BE49-F238E27FC236}">
                <a16:creationId xmlns="" xmlns:a16="http://schemas.microsoft.com/office/drawing/2014/main" id="{9CE08EAF-5586-40DE-9F8D-AD1C8FA2E6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474541"/>
              </p:ext>
            </p:extLst>
          </p:nvPr>
        </p:nvGraphicFramePr>
        <p:xfrm>
          <a:off x="3198664" y="4249391"/>
          <a:ext cx="2316162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61" name="Equation" r:id="rId7" imgW="698500" imgH="228600" progId="Equation.DSMT4">
                  <p:embed/>
                </p:oleObj>
              </mc:Choice>
              <mc:Fallback>
                <p:oleObj name="Equation" r:id="rId7" imgW="698500" imgH="228600" progId="Equation.DSMT4">
                  <p:embed/>
                  <p:pic>
                    <p:nvPicPr>
                      <p:cNvPr id="4" name="Object 33">
                        <a:extLst>
                          <a:ext uri="{FF2B5EF4-FFF2-40B4-BE49-F238E27FC236}">
                            <a16:creationId xmlns="" xmlns:a16="http://schemas.microsoft.com/office/drawing/2014/main" id="{9CE08EAF-5586-40DE-9F8D-AD1C8FA2E6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8664" y="4249391"/>
                        <a:ext cx="2316162" cy="7556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347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4">
            <a:extLst>
              <a:ext uri="{FF2B5EF4-FFF2-40B4-BE49-F238E27FC236}">
                <a16:creationId xmlns="" xmlns:a16="http://schemas.microsoft.com/office/drawing/2014/main" id="{590A04CE-9AE3-4C61-9191-EE352F4E47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8994903"/>
              </p:ext>
            </p:extLst>
          </p:nvPr>
        </p:nvGraphicFramePr>
        <p:xfrm>
          <a:off x="850910" y="877964"/>
          <a:ext cx="7254840" cy="2789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40" name="Equation" r:id="rId3" imgW="2197080" imgH="850680" progId="Equation.DSMT4">
                  <p:embed/>
                </p:oleObj>
              </mc:Choice>
              <mc:Fallback>
                <p:oleObj name="Equation" r:id="rId3" imgW="2197080" imgH="850680" progId="Equation.DSMT4">
                  <p:embed/>
                  <p:pic>
                    <p:nvPicPr>
                      <p:cNvPr id="2" name="Object 34">
                        <a:extLst>
                          <a:ext uri="{FF2B5EF4-FFF2-40B4-BE49-F238E27FC236}">
                            <a16:creationId xmlns="" xmlns:a16="http://schemas.microsoft.com/office/drawing/2014/main" id="{590A04CE-9AE3-4C61-9191-EE352F4E47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10" y="877964"/>
                        <a:ext cx="7254840" cy="278935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5">
            <a:extLst>
              <a:ext uri="{FF2B5EF4-FFF2-40B4-BE49-F238E27FC236}">
                <a16:creationId xmlns="" xmlns:a16="http://schemas.microsoft.com/office/drawing/2014/main" id="{C6C298FD-5C9C-4BEB-9F32-A67A626A4F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3628379"/>
              </p:ext>
            </p:extLst>
          </p:nvPr>
        </p:nvGraphicFramePr>
        <p:xfrm>
          <a:off x="497746" y="3964631"/>
          <a:ext cx="763270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41" name="Equation" r:id="rId5" imgW="2997200" imgH="393700" progId="Equation.DSMT4">
                  <p:embed/>
                </p:oleObj>
              </mc:Choice>
              <mc:Fallback>
                <p:oleObj name="Equation" r:id="rId5" imgW="2997200" imgH="393700" progId="Equation.DSMT4">
                  <p:embed/>
                  <p:pic>
                    <p:nvPicPr>
                      <p:cNvPr id="3" name="Object 35">
                        <a:extLst>
                          <a:ext uri="{FF2B5EF4-FFF2-40B4-BE49-F238E27FC236}">
                            <a16:creationId xmlns="" xmlns:a16="http://schemas.microsoft.com/office/drawing/2014/main" id="{C6C298FD-5C9C-4BEB-9F32-A67A626A4F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746" y="3964631"/>
                        <a:ext cx="7632700" cy="9937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13">
            <a:extLst>
              <a:ext uri="{FF2B5EF4-FFF2-40B4-BE49-F238E27FC236}">
                <a16:creationId xmlns="" xmlns:a16="http://schemas.microsoft.com/office/drawing/2014/main" id="{5583B648-AB85-403C-A676-419B0A146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5750" y="4171799"/>
            <a:ext cx="5032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dirty="0"/>
              <a:t>Å </a:t>
            </a:r>
          </a:p>
        </p:txBody>
      </p:sp>
    </p:spTree>
    <p:extLst>
      <p:ext uri="{BB962C8B-B14F-4D97-AF65-F5344CB8AC3E}">
        <p14:creationId xmlns:p14="http://schemas.microsoft.com/office/powerpoint/2010/main" val="1888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611188" y="1773238"/>
            <a:ext cx="8064500" cy="21605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592138" y="1720850"/>
            <a:ext cx="8083550" cy="22272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0000CC"/>
                </a:solidFill>
              </a:rPr>
              <a:t>4. Определить величину ускоряющего напряжения, начиная с которого разница длин волн электронов с учетом и без учета релятивистской поправки будет составлять 15 процентов </a:t>
            </a:r>
          </a:p>
        </p:txBody>
      </p:sp>
    </p:spTree>
    <p:extLst>
      <p:ext uri="{BB962C8B-B14F-4D97-AF65-F5344CB8AC3E}">
        <p14:creationId xmlns:p14="http://schemas.microsoft.com/office/powerpoint/2010/main" val="263832507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1">
            <a:extLst>
              <a:ext uri="{FF2B5EF4-FFF2-40B4-BE49-F238E27FC236}">
                <a16:creationId xmlns="" xmlns:a16="http://schemas.microsoft.com/office/drawing/2014/main" id="{58153303-66FC-4EAB-88BD-0575D8949E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3785442"/>
              </p:ext>
            </p:extLst>
          </p:nvPr>
        </p:nvGraphicFramePr>
        <p:xfrm>
          <a:off x="755650" y="549275"/>
          <a:ext cx="1800225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50" name="Equation" r:id="rId3" imgW="787400" imgH="419100" progId="Equation.DSMT4">
                  <p:embed/>
                </p:oleObj>
              </mc:Choice>
              <mc:Fallback>
                <p:oleObj name="Equation" r:id="rId3" imgW="787400" imgH="419100" progId="Equation.DSMT4">
                  <p:embed/>
                  <p:pic>
                    <p:nvPicPr>
                      <p:cNvPr id="2" name="Object 31">
                        <a:extLst>
                          <a:ext uri="{FF2B5EF4-FFF2-40B4-BE49-F238E27FC236}">
                            <a16:creationId xmlns="" xmlns:a16="http://schemas.microsoft.com/office/drawing/2014/main" id="{58153303-66FC-4EAB-88BD-0575D8949E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549275"/>
                        <a:ext cx="1800225" cy="9540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2">
            <a:extLst>
              <a:ext uri="{FF2B5EF4-FFF2-40B4-BE49-F238E27FC236}">
                <a16:creationId xmlns="" xmlns:a16="http://schemas.microsoft.com/office/drawing/2014/main" id="{BDBDECAD-F370-487F-AEEA-55F68844E4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0694836"/>
              </p:ext>
            </p:extLst>
          </p:nvPr>
        </p:nvGraphicFramePr>
        <p:xfrm>
          <a:off x="3968750" y="549275"/>
          <a:ext cx="3800475" cy="130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51" name="Equation" r:id="rId5" imgW="1752600" imgH="596900" progId="Equation.DSMT4">
                  <p:embed/>
                </p:oleObj>
              </mc:Choice>
              <mc:Fallback>
                <p:oleObj name="Equation" r:id="rId5" imgW="1752600" imgH="596900" progId="Equation.DSMT4">
                  <p:embed/>
                  <p:pic>
                    <p:nvPicPr>
                      <p:cNvPr id="3" name="Object 32">
                        <a:extLst>
                          <a:ext uri="{FF2B5EF4-FFF2-40B4-BE49-F238E27FC236}">
                            <a16:creationId xmlns="" xmlns:a16="http://schemas.microsoft.com/office/drawing/2014/main" id="{BDBDECAD-F370-487F-AEEA-55F68844E4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0" y="549275"/>
                        <a:ext cx="3800475" cy="13033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3">
            <a:extLst>
              <a:ext uri="{FF2B5EF4-FFF2-40B4-BE49-F238E27FC236}">
                <a16:creationId xmlns="" xmlns:a16="http://schemas.microsoft.com/office/drawing/2014/main" id="{57105425-8878-4AA6-825F-C319D4FCB6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382315"/>
              </p:ext>
            </p:extLst>
          </p:nvPr>
        </p:nvGraphicFramePr>
        <p:xfrm>
          <a:off x="3320256" y="2492896"/>
          <a:ext cx="2068768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52" name="Equation" r:id="rId7" imgW="749300" imgH="419100" progId="Equation.DSMT4">
                  <p:embed/>
                </p:oleObj>
              </mc:Choice>
              <mc:Fallback>
                <p:oleObj name="Equation" r:id="rId7" imgW="749300" imgH="419100" progId="Equation.DSMT4">
                  <p:embed/>
                  <p:pic>
                    <p:nvPicPr>
                      <p:cNvPr id="4" name="Object 33">
                        <a:extLst>
                          <a:ext uri="{FF2B5EF4-FFF2-40B4-BE49-F238E27FC236}">
                            <a16:creationId xmlns="" xmlns:a16="http://schemas.microsoft.com/office/drawing/2014/main" id="{57105425-8878-4AA6-825F-C319D4FCB6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0256" y="2492896"/>
                        <a:ext cx="2068768" cy="115212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4">
            <a:extLst>
              <a:ext uri="{FF2B5EF4-FFF2-40B4-BE49-F238E27FC236}">
                <a16:creationId xmlns="" xmlns:a16="http://schemas.microsoft.com/office/drawing/2014/main" id="{E0EA3C1E-2E49-418B-A991-D36FAD3C07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1169648"/>
              </p:ext>
            </p:extLst>
          </p:nvPr>
        </p:nvGraphicFramePr>
        <p:xfrm>
          <a:off x="1979712" y="4385541"/>
          <a:ext cx="4876701" cy="1384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53" name="Equation" r:id="rId9" imgW="1841500" imgH="520700" progId="Equation.DSMT4">
                  <p:embed/>
                </p:oleObj>
              </mc:Choice>
              <mc:Fallback>
                <p:oleObj name="Equation" r:id="rId9" imgW="1841500" imgH="520700" progId="Equation.DSMT4">
                  <p:embed/>
                  <p:pic>
                    <p:nvPicPr>
                      <p:cNvPr id="5" name="Object 34">
                        <a:extLst>
                          <a:ext uri="{FF2B5EF4-FFF2-40B4-BE49-F238E27FC236}">
                            <a16:creationId xmlns="" xmlns:a16="http://schemas.microsoft.com/office/drawing/2014/main" id="{E0EA3C1E-2E49-418B-A991-D36FAD3C07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4385541"/>
                        <a:ext cx="4876701" cy="138496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167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5">
            <a:extLst>
              <a:ext uri="{FF2B5EF4-FFF2-40B4-BE49-F238E27FC236}">
                <a16:creationId xmlns="" xmlns:a16="http://schemas.microsoft.com/office/drawing/2014/main" id="{DECBC9B8-67AE-4186-8976-6DDE33BF31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723818"/>
              </p:ext>
            </p:extLst>
          </p:nvPr>
        </p:nvGraphicFramePr>
        <p:xfrm>
          <a:off x="827584" y="239346"/>
          <a:ext cx="7638762" cy="1222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45" name="Equation" r:id="rId3" imgW="2857500" imgH="457200" progId="Equation.DSMT4">
                  <p:embed/>
                </p:oleObj>
              </mc:Choice>
              <mc:Fallback>
                <p:oleObj name="Equation" r:id="rId3" imgW="2857500" imgH="457200" progId="Equation.DSMT4">
                  <p:embed/>
                  <p:pic>
                    <p:nvPicPr>
                      <p:cNvPr id="5" name="Object 35">
                        <a:extLst>
                          <a:ext uri="{FF2B5EF4-FFF2-40B4-BE49-F238E27FC236}">
                            <a16:creationId xmlns="" xmlns:a16="http://schemas.microsoft.com/office/drawing/2014/main" id="{DECBC9B8-67AE-4186-8976-6DDE33BF31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239346"/>
                        <a:ext cx="7638762" cy="122220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3" descr="Function1">
            <a:extLst>
              <a:ext uri="{FF2B5EF4-FFF2-40B4-BE49-F238E27FC236}">
                <a16:creationId xmlns="" xmlns:a16="http://schemas.microsoft.com/office/drawing/2014/main" id="{40D3F57E-7A10-4821-AEFE-8346FEE2C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70882"/>
            <a:ext cx="5486582" cy="423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4">
            <a:extLst>
              <a:ext uri="{FF2B5EF4-FFF2-40B4-BE49-F238E27FC236}">
                <a16:creationId xmlns="" xmlns:a16="http://schemas.microsoft.com/office/drawing/2014/main" id="{B8EFC29E-E19D-40A5-9B20-F375CFB79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50114"/>
            <a:ext cx="914400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/>
              <a:t>В результате получим искомое значение ускоряющего напряжения порядка 150кв, при котором ошибка составит 15%. </a:t>
            </a:r>
          </a:p>
        </p:txBody>
      </p:sp>
    </p:spTree>
    <p:extLst>
      <p:ext uri="{BB962C8B-B14F-4D97-AF65-F5344CB8AC3E}">
        <p14:creationId xmlns:p14="http://schemas.microsoft.com/office/powerpoint/2010/main" val="33653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4">
            <a:extLst>
              <a:ext uri="{FF2B5EF4-FFF2-40B4-BE49-F238E27FC236}">
                <a16:creationId xmlns="" xmlns:a16="http://schemas.microsoft.com/office/drawing/2014/main" id="{9BB2669F-3519-4B7B-8450-2E0B028B3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44675"/>
            <a:ext cx="9144000" cy="255454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dirty="0">
                <a:solidFill>
                  <a:srgbClr val="0000CC"/>
                </a:solidFill>
              </a:rPr>
              <a:t>5. Длина волны </a:t>
            </a:r>
            <a:r>
              <a:rPr lang="en-US" altLang="ru-RU" sz="4000" dirty="0">
                <a:solidFill>
                  <a:srgbClr val="0000CC"/>
                </a:solidFill>
              </a:rPr>
              <a:t>K</a:t>
            </a:r>
            <a:r>
              <a:rPr lang="el-GR" altLang="ru-RU" sz="4000" baseline="-25000" dirty="0">
                <a:solidFill>
                  <a:srgbClr val="0000CC"/>
                </a:solidFill>
              </a:rPr>
              <a:t>α</a:t>
            </a:r>
            <a:r>
              <a:rPr lang="ru-RU" altLang="ru-RU" sz="4000" dirty="0">
                <a:solidFill>
                  <a:srgbClr val="0000CC"/>
                </a:solidFill>
              </a:rPr>
              <a:t>-серии меди </a:t>
            </a:r>
            <a:r>
              <a:rPr lang="en-US" altLang="ru-RU" sz="4000" dirty="0">
                <a:solidFill>
                  <a:srgbClr val="0000CC"/>
                </a:solidFill>
              </a:rPr>
              <a:t>K</a:t>
            </a:r>
            <a:r>
              <a:rPr lang="en-US" altLang="ru-RU" sz="4000" baseline="-25000" dirty="0">
                <a:solidFill>
                  <a:srgbClr val="0000CC"/>
                </a:solidFill>
                <a:sym typeface="Symbol" panose="05050102010706020507" pitchFamily="18" charset="2"/>
              </a:rPr>
              <a:t></a:t>
            </a:r>
            <a:r>
              <a:rPr lang="ru-RU" altLang="ru-RU" sz="4000" dirty="0">
                <a:solidFill>
                  <a:srgbClr val="0000CC"/>
                </a:solidFill>
              </a:rPr>
              <a:t>=1,540Å. Определить длину волны </a:t>
            </a:r>
            <a:r>
              <a:rPr lang="en-US" altLang="ru-RU" sz="4000" dirty="0">
                <a:solidFill>
                  <a:srgbClr val="0000CC"/>
                </a:solidFill>
              </a:rPr>
              <a:t>K</a:t>
            </a:r>
            <a:r>
              <a:rPr lang="el-GR" altLang="ru-RU" sz="4000" baseline="-25000" dirty="0">
                <a:solidFill>
                  <a:srgbClr val="0000CC"/>
                </a:solidFill>
              </a:rPr>
              <a:t>α</a:t>
            </a:r>
            <a:r>
              <a:rPr lang="ru-RU" altLang="ru-RU" sz="4000" dirty="0">
                <a:solidFill>
                  <a:srgbClr val="0000CC"/>
                </a:solidFill>
              </a:rPr>
              <a:t>-серии молибдена,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dirty="0">
                <a:solidFill>
                  <a:srgbClr val="0000CC"/>
                </a:solidFill>
              </a:rPr>
              <a:t>если </a:t>
            </a:r>
            <a:r>
              <a:rPr lang="en-US" altLang="ru-RU" sz="4000" dirty="0">
                <a:solidFill>
                  <a:srgbClr val="0000CC"/>
                </a:solidFill>
              </a:rPr>
              <a:t>z</a:t>
            </a:r>
            <a:r>
              <a:rPr lang="ru-RU" altLang="ru-RU" sz="4000" dirty="0">
                <a:solidFill>
                  <a:srgbClr val="0000CC"/>
                </a:solidFill>
              </a:rPr>
              <a:t> - </a:t>
            </a:r>
            <a:r>
              <a:rPr lang="en-US" altLang="ru-RU" sz="4000" dirty="0">
                <a:solidFill>
                  <a:srgbClr val="0000CC"/>
                </a:solidFill>
              </a:rPr>
              <a:t>Cu</a:t>
            </a:r>
            <a:r>
              <a:rPr lang="ru-RU" altLang="ru-RU" sz="4000" dirty="0">
                <a:solidFill>
                  <a:srgbClr val="0000CC"/>
                </a:solidFill>
              </a:rPr>
              <a:t>=29, </a:t>
            </a:r>
            <a:r>
              <a:rPr lang="en-US" altLang="ru-RU" sz="4000" dirty="0">
                <a:solidFill>
                  <a:srgbClr val="0000CC"/>
                </a:solidFill>
              </a:rPr>
              <a:t>z</a:t>
            </a:r>
            <a:r>
              <a:rPr lang="ru-RU" altLang="ru-RU" sz="4000" dirty="0">
                <a:solidFill>
                  <a:srgbClr val="0000CC"/>
                </a:solidFill>
              </a:rPr>
              <a:t> - </a:t>
            </a:r>
            <a:r>
              <a:rPr lang="en-US" altLang="ru-RU" sz="4000" dirty="0">
                <a:solidFill>
                  <a:srgbClr val="0000CC"/>
                </a:solidFill>
              </a:rPr>
              <a:t>Mo</a:t>
            </a:r>
            <a:r>
              <a:rPr lang="ru-RU" altLang="ru-RU" sz="4000" dirty="0">
                <a:solidFill>
                  <a:srgbClr val="0000CC"/>
                </a:solidFill>
              </a:rPr>
              <a:t>=42. </a:t>
            </a:r>
            <a:endParaRPr lang="ru-RU" altLang="ru-RU" sz="4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Text Box 4">
            <a:extLst>
              <a:ext uri="{FF2B5EF4-FFF2-40B4-BE49-F238E27FC236}">
                <a16:creationId xmlns="" xmlns:a16="http://schemas.microsoft.com/office/drawing/2014/main" id="{D7F173AD-87F0-48EA-B126-EEB8FB7E3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913"/>
            <a:ext cx="9144000" cy="39703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solidFill>
                  <a:srgbClr val="3333FF"/>
                </a:solidFill>
              </a:rPr>
              <a:t>Электронно-зондовый микроанализ</a:t>
            </a:r>
            <a:r>
              <a:rPr lang="ru-RU" altLang="ru-RU" sz="2800"/>
              <a:t> </a:t>
            </a:r>
            <a:r>
              <a:rPr lang="ru-RU" altLang="ru-RU" sz="2800">
                <a:solidFill>
                  <a:srgbClr val="3333FF"/>
                </a:solidFill>
              </a:rPr>
              <a:t>основан на возбуждении в исследуемом образце характеристического рентгеновского спектра с помощью тонкого электронного пучка, его регистрации и разложение полученного спектра по длинам волн с помощью рентгеновского спектрометра с целью идентификации химических элементов при помощи закона Мозли и определения их количественного содержания</a:t>
            </a:r>
          </a:p>
        </p:txBody>
      </p:sp>
      <p:sp>
        <p:nvSpPr>
          <p:cNvPr id="79877" name="Rectangle 5">
            <a:extLst>
              <a:ext uri="{FF2B5EF4-FFF2-40B4-BE49-F238E27FC236}">
                <a16:creationId xmlns="" xmlns:a16="http://schemas.microsoft.com/office/drawing/2014/main" id="{E8AFD982-0FB0-4050-B7AD-3680B2FA3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68863"/>
            <a:ext cx="9144000" cy="1816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solidFill>
                  <a:srgbClr val="FF0000"/>
                </a:solidFill>
              </a:rPr>
              <a:t>Чувствительность метода лежит в пределах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solidFill>
                  <a:srgbClr val="FF0000"/>
                </a:solidFill>
              </a:rPr>
              <a:t>0,1–0,001 % в зависимости от атомного номера определяемого химического элемента и условий анализа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 animBg="1"/>
      <p:bldP spid="79877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2">
            <a:extLst>
              <a:ext uri="{FF2B5EF4-FFF2-40B4-BE49-F238E27FC236}">
                <a16:creationId xmlns="" xmlns:a16="http://schemas.microsoft.com/office/drawing/2014/main" id="{FD3D24C6-939A-45A6-9B55-6D84334B6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9619" y="1268760"/>
            <a:ext cx="3104696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/>
              <a:t>Закон </a:t>
            </a:r>
            <a:r>
              <a:rPr lang="ru-RU" altLang="ru-RU" sz="3600" dirty="0" err="1"/>
              <a:t>Мозли</a:t>
            </a:r>
            <a:endParaRPr lang="ru-RU" altLang="ru-RU" sz="3600" dirty="0"/>
          </a:p>
        </p:txBody>
      </p:sp>
      <p:graphicFrame>
        <p:nvGraphicFramePr>
          <p:cNvPr id="3" name="Object 22">
            <a:extLst>
              <a:ext uri="{FF2B5EF4-FFF2-40B4-BE49-F238E27FC236}">
                <a16:creationId xmlns="" xmlns:a16="http://schemas.microsoft.com/office/drawing/2014/main" id="{54DF9A40-387D-4AAD-BA44-9A1D16737D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3114505"/>
              </p:ext>
            </p:extLst>
          </p:nvPr>
        </p:nvGraphicFramePr>
        <p:xfrm>
          <a:off x="1475656" y="2924944"/>
          <a:ext cx="2447925" cy="141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02" name="Equation" r:id="rId3" imgW="812447" imgH="469696" progId="Equation.DSMT4">
                  <p:embed/>
                </p:oleObj>
              </mc:Choice>
              <mc:Fallback>
                <p:oleObj name="Equation" r:id="rId3" imgW="812447" imgH="469696" progId="Equation.DSMT4">
                  <p:embed/>
                  <p:pic>
                    <p:nvPicPr>
                      <p:cNvPr id="215048" name="Object 22">
                        <a:extLst>
                          <a:ext uri="{FF2B5EF4-FFF2-40B4-BE49-F238E27FC236}">
                            <a16:creationId xmlns="" xmlns:a16="http://schemas.microsoft.com/office/drawing/2014/main" id="{F41C35F8-D897-4AB0-ABF7-80F723D3B6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2924944"/>
                        <a:ext cx="2447925" cy="14128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9">
            <a:extLst>
              <a:ext uri="{FF2B5EF4-FFF2-40B4-BE49-F238E27FC236}">
                <a16:creationId xmlns="" xmlns:a16="http://schemas.microsoft.com/office/drawing/2014/main" id="{D880601B-22C2-4D6A-933E-4BD0112F7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8768" y="3356744"/>
            <a:ext cx="2065338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0"/>
              <a:t>Для </a:t>
            </a:r>
            <a:r>
              <a:rPr lang="en-US" altLang="ru-RU" sz="2000" b="0"/>
              <a:t>K</a:t>
            </a:r>
            <a:r>
              <a:rPr lang="en-US" altLang="ru-RU" sz="2000" b="0" baseline="-25000">
                <a:latin typeface="Symbol" panose="05050102010706020507" pitchFamily="18" charset="2"/>
              </a:rPr>
              <a:t>a</a:t>
            </a:r>
            <a:r>
              <a:rPr lang="en-US" altLang="ru-RU" sz="2000" b="0">
                <a:latin typeface="Symbol" panose="05050102010706020507" pitchFamily="18" charset="2"/>
              </a:rPr>
              <a:t>                 </a:t>
            </a:r>
            <a:endParaRPr lang="ru-RU" altLang="ru-RU" b="0"/>
          </a:p>
        </p:txBody>
      </p:sp>
      <p:graphicFrame>
        <p:nvGraphicFramePr>
          <p:cNvPr id="5" name="Object 25">
            <a:extLst>
              <a:ext uri="{FF2B5EF4-FFF2-40B4-BE49-F238E27FC236}">
                <a16:creationId xmlns="" xmlns:a16="http://schemas.microsoft.com/office/drawing/2014/main" id="{A2B2E480-D244-464A-B719-015B6FDD4C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0864340"/>
              </p:ext>
            </p:extLst>
          </p:nvPr>
        </p:nvGraphicFramePr>
        <p:xfrm>
          <a:off x="5725393" y="3285306"/>
          <a:ext cx="935038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03" name="Equation" r:id="rId5" imgW="355138" imgH="177569" progId="Equation.DSMT4">
                  <p:embed/>
                </p:oleObj>
              </mc:Choice>
              <mc:Fallback>
                <p:oleObj name="Equation" r:id="rId5" imgW="355138" imgH="177569" progId="Equation.DSMT4">
                  <p:embed/>
                  <p:pic>
                    <p:nvPicPr>
                      <p:cNvPr id="215055" name="Object 25">
                        <a:extLst>
                          <a:ext uri="{FF2B5EF4-FFF2-40B4-BE49-F238E27FC236}">
                            <a16:creationId xmlns="" xmlns:a16="http://schemas.microsoft.com/office/drawing/2014/main" id="{B4ABF061-8977-4137-9765-E9B3708458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5393" y="3285306"/>
                        <a:ext cx="935038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721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3">
            <a:extLst>
              <a:ext uri="{FF2B5EF4-FFF2-40B4-BE49-F238E27FC236}">
                <a16:creationId xmlns="" xmlns:a16="http://schemas.microsoft.com/office/drawing/2014/main" id="{97DA30B7-453E-4AE3-B5EE-C87AB083E2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271576"/>
              </p:ext>
            </p:extLst>
          </p:nvPr>
        </p:nvGraphicFramePr>
        <p:xfrm>
          <a:off x="2930525" y="779463"/>
          <a:ext cx="3282950" cy="145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84" name="Equation" r:id="rId3" imgW="1193760" imgH="533160" progId="Equation.DSMT4">
                  <p:embed/>
                </p:oleObj>
              </mc:Choice>
              <mc:Fallback>
                <p:oleObj name="Equation" r:id="rId3" imgW="1193760" imgH="533160" progId="Equation.DSMT4">
                  <p:embed/>
                  <p:pic>
                    <p:nvPicPr>
                      <p:cNvPr id="215051" name="Object 23">
                        <a:extLst>
                          <a:ext uri="{FF2B5EF4-FFF2-40B4-BE49-F238E27FC236}">
                            <a16:creationId xmlns="" xmlns:a16="http://schemas.microsoft.com/office/drawing/2014/main" id="{7CB5BEC9-9B38-4701-95A9-73BAC9FD2E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525" y="779463"/>
                        <a:ext cx="3282950" cy="14557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4">
            <a:extLst>
              <a:ext uri="{FF2B5EF4-FFF2-40B4-BE49-F238E27FC236}">
                <a16:creationId xmlns="" xmlns:a16="http://schemas.microsoft.com/office/drawing/2014/main" id="{D6100E5F-580F-4E9B-A2A5-69693B506D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840765"/>
              </p:ext>
            </p:extLst>
          </p:nvPr>
        </p:nvGraphicFramePr>
        <p:xfrm>
          <a:off x="2176463" y="2674938"/>
          <a:ext cx="4789487" cy="150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85" name="Equation" r:id="rId5" imgW="1676160" imgH="533160" progId="Equation.DSMT4">
                  <p:embed/>
                </p:oleObj>
              </mc:Choice>
              <mc:Fallback>
                <p:oleObj name="Equation" r:id="rId5" imgW="1676160" imgH="533160" progId="Equation.DSMT4">
                  <p:embed/>
                  <p:pic>
                    <p:nvPicPr>
                      <p:cNvPr id="215053" name="Object 24">
                        <a:extLst>
                          <a:ext uri="{FF2B5EF4-FFF2-40B4-BE49-F238E27FC236}">
                            <a16:creationId xmlns="" xmlns:a16="http://schemas.microsoft.com/office/drawing/2014/main" id="{5FC8E890-FDFC-4309-B3C5-68FD30E278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6463" y="2674938"/>
                        <a:ext cx="4789487" cy="15081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6">
            <a:extLst>
              <a:ext uri="{FF2B5EF4-FFF2-40B4-BE49-F238E27FC236}">
                <a16:creationId xmlns="" xmlns:a16="http://schemas.microsoft.com/office/drawing/2014/main" id="{22F93418-5DDF-4084-B225-457E73EE3A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7945614"/>
              </p:ext>
            </p:extLst>
          </p:nvPr>
        </p:nvGraphicFramePr>
        <p:xfrm>
          <a:off x="1460500" y="4797425"/>
          <a:ext cx="6570663" cy="172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86" name="Equation" r:id="rId7" imgW="2031840" imgH="533160" progId="Equation.DSMT4">
                  <p:embed/>
                </p:oleObj>
              </mc:Choice>
              <mc:Fallback>
                <p:oleObj name="Equation" r:id="rId7" imgW="2031840" imgH="533160" progId="Equation.DSMT4">
                  <p:embed/>
                  <p:pic>
                    <p:nvPicPr>
                      <p:cNvPr id="215056" name="Object 26">
                        <a:extLst>
                          <a:ext uri="{FF2B5EF4-FFF2-40B4-BE49-F238E27FC236}">
                            <a16:creationId xmlns="" xmlns:a16="http://schemas.microsoft.com/office/drawing/2014/main" id="{290C9E24-0130-4AD3-8FF7-BE27F08C0B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0" y="4797425"/>
                        <a:ext cx="6570663" cy="17240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671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C3CD36D-55D2-4AF8-A628-9B7304AB5B0F}"/>
              </a:ext>
            </a:extLst>
          </p:cNvPr>
          <p:cNvSpPr txBox="1"/>
          <p:nvPr/>
        </p:nvSpPr>
        <p:spPr>
          <a:xfrm>
            <a:off x="0" y="1765738"/>
            <a:ext cx="9144000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rgbClr val="5C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существует связь </a:t>
            </a:r>
          </a:p>
          <a:p>
            <a:pPr algn="ctr"/>
            <a:r>
              <a:rPr lang="ru-RU" sz="5400" dirty="0">
                <a:solidFill>
                  <a:srgbClr val="5C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угла поворота кристалла </a:t>
            </a:r>
          </a:p>
          <a:p>
            <a:pPr algn="ctr"/>
            <a:r>
              <a:rPr lang="ru-RU" sz="5400" dirty="0">
                <a:solidFill>
                  <a:srgbClr val="5C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угла поворота детектора </a:t>
            </a:r>
          </a:p>
          <a:p>
            <a:pPr algn="ctr"/>
            <a:r>
              <a:rPr lang="el-GR" sz="5400" dirty="0">
                <a:solidFill>
                  <a:srgbClr val="5C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5400" dirty="0">
                <a:solidFill>
                  <a:srgbClr val="5C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r>
              <a:rPr lang="el-GR" sz="5400" dirty="0">
                <a:solidFill>
                  <a:srgbClr val="5C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6845925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A6C63DB-355D-4102-B2AC-84D2771BB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77" y="231118"/>
            <a:ext cx="7241009" cy="653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1564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95BB9E02-197C-47EB-A6E0-1638753638BD}"/>
              </a:ext>
            </a:extLst>
          </p:cNvPr>
          <p:cNvSpPr/>
          <p:nvPr/>
        </p:nvSpPr>
        <p:spPr>
          <a:xfrm>
            <a:off x="667956" y="1684540"/>
            <a:ext cx="5097517" cy="509751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DF58FA99-CD5F-4AC5-A630-41016BECE345}"/>
              </a:ext>
            </a:extLst>
          </p:cNvPr>
          <p:cNvCxnSpPr/>
          <p:nvPr/>
        </p:nvCxnSpPr>
        <p:spPr>
          <a:xfrm>
            <a:off x="478770" y="4222788"/>
            <a:ext cx="5686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2FD97A7F-3142-4CC5-8131-3829FFD66BA5}"/>
              </a:ext>
            </a:extLst>
          </p:cNvPr>
          <p:cNvCxnSpPr/>
          <p:nvPr/>
        </p:nvCxnSpPr>
        <p:spPr>
          <a:xfrm>
            <a:off x="3211459" y="1492726"/>
            <a:ext cx="0" cy="56125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="" xmlns:a16="http://schemas.microsoft.com/office/drawing/2014/main" id="{72D494A2-4CAF-483A-9701-7ABB060ED410}"/>
              </a:ext>
            </a:extLst>
          </p:cNvPr>
          <p:cNvCxnSpPr>
            <a:cxnSpLocks/>
          </p:cNvCxnSpPr>
          <p:nvPr/>
        </p:nvCxnSpPr>
        <p:spPr>
          <a:xfrm>
            <a:off x="3211459" y="4222788"/>
            <a:ext cx="2117835" cy="1460938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="" xmlns:a16="http://schemas.microsoft.com/office/drawing/2014/main" id="{C6DC1593-F28D-4F7A-8A4D-84E6987F170E}"/>
              </a:ext>
            </a:extLst>
          </p:cNvPr>
          <p:cNvCxnSpPr/>
          <p:nvPr/>
        </p:nvCxnSpPr>
        <p:spPr>
          <a:xfrm flipV="1">
            <a:off x="3217186" y="2223195"/>
            <a:ext cx="1587063" cy="1999593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="" xmlns:a16="http://schemas.microsoft.com/office/drawing/2014/main" id="{8A12D72A-33BD-4674-91F3-F7876869E81D}"/>
              </a:ext>
            </a:extLst>
          </p:cNvPr>
          <p:cNvCxnSpPr/>
          <p:nvPr/>
        </p:nvCxnSpPr>
        <p:spPr>
          <a:xfrm flipH="1" flipV="1">
            <a:off x="4798522" y="2223195"/>
            <a:ext cx="530772" cy="3460531"/>
          </a:xfrm>
          <a:prstGeom prst="straightConnector1">
            <a:avLst/>
          </a:prstGeom>
          <a:ln w="38100" cmpd="dbl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EE600274-A8C7-4774-A5E0-98695F91C52D}"/>
              </a:ext>
            </a:extLst>
          </p:cNvPr>
          <p:cNvCxnSpPr/>
          <p:nvPr/>
        </p:nvCxnSpPr>
        <p:spPr>
          <a:xfrm flipV="1">
            <a:off x="3211459" y="1860588"/>
            <a:ext cx="918479" cy="2362200"/>
          </a:xfrm>
          <a:prstGeom prst="line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="" xmlns:a16="http://schemas.microsoft.com/office/drawing/2014/main" id="{215D370C-72D3-4B7A-AC83-772393473346}"/>
              </a:ext>
            </a:extLst>
          </p:cNvPr>
          <p:cNvCxnSpPr/>
          <p:nvPr/>
        </p:nvCxnSpPr>
        <p:spPr>
          <a:xfrm flipH="1" flipV="1">
            <a:off x="4129938" y="1860588"/>
            <a:ext cx="1199356" cy="3823138"/>
          </a:xfrm>
          <a:prstGeom prst="straightConnector1">
            <a:avLst/>
          </a:prstGeom>
          <a:ln w="38100" cmpd="dbl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C8834AD2-4794-4392-83E3-298F6CF9F136}"/>
              </a:ext>
            </a:extLst>
          </p:cNvPr>
          <p:cNvCxnSpPr>
            <a:cxnSpLocks/>
          </p:cNvCxnSpPr>
          <p:nvPr/>
        </p:nvCxnSpPr>
        <p:spPr>
          <a:xfrm flipV="1">
            <a:off x="3211459" y="3756371"/>
            <a:ext cx="1478737" cy="4664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FEF3A8B7-0033-4319-9730-3BE48E617F0D}"/>
              </a:ext>
            </a:extLst>
          </p:cNvPr>
          <p:cNvCxnSpPr/>
          <p:nvPr/>
        </p:nvCxnSpPr>
        <p:spPr>
          <a:xfrm>
            <a:off x="3211459" y="422278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3827A714-B1CD-4B6B-9262-AE207B4FB3C8}"/>
              </a:ext>
            </a:extLst>
          </p:cNvPr>
          <p:cNvCxnSpPr>
            <a:cxnSpLocks/>
          </p:cNvCxnSpPr>
          <p:nvPr/>
        </p:nvCxnSpPr>
        <p:spPr>
          <a:xfrm flipV="1">
            <a:off x="3211459" y="3927396"/>
            <a:ext cx="1847483" cy="29539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24028DF9-768B-4252-9EED-33CE2DBF4DEB}"/>
              </a:ext>
            </a:extLst>
          </p:cNvPr>
          <p:cNvSpPr/>
          <p:nvPr/>
        </p:nvSpPr>
        <p:spPr>
          <a:xfrm>
            <a:off x="3153666" y="4150529"/>
            <a:ext cx="126109" cy="11298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уга 15">
            <a:extLst>
              <a:ext uri="{FF2B5EF4-FFF2-40B4-BE49-F238E27FC236}">
                <a16:creationId xmlns="" xmlns:a16="http://schemas.microsoft.com/office/drawing/2014/main" id="{64D18D58-EF5B-4627-957D-FA373852982A}"/>
              </a:ext>
            </a:extLst>
          </p:cNvPr>
          <p:cNvSpPr/>
          <p:nvPr/>
        </p:nvSpPr>
        <p:spPr>
          <a:xfrm rot="3181530">
            <a:off x="3272382" y="4023479"/>
            <a:ext cx="649028" cy="610965"/>
          </a:xfrm>
          <a:prstGeom prst="arc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уга 16">
            <a:extLst>
              <a:ext uri="{FF2B5EF4-FFF2-40B4-BE49-F238E27FC236}">
                <a16:creationId xmlns="" xmlns:a16="http://schemas.microsoft.com/office/drawing/2014/main" id="{1B741FB6-8EC4-40D4-8A86-D2CF7F121C13}"/>
              </a:ext>
            </a:extLst>
          </p:cNvPr>
          <p:cNvSpPr/>
          <p:nvPr/>
        </p:nvSpPr>
        <p:spPr>
          <a:xfrm rot="2301523">
            <a:off x="3206029" y="3788053"/>
            <a:ext cx="1137592" cy="1253098"/>
          </a:xfrm>
          <a:prstGeom prst="arc">
            <a:avLst>
              <a:gd name="adj1" fmla="val 16200000"/>
              <a:gd name="adj2" fmla="val 908990"/>
            </a:avLst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уга 17">
            <a:extLst>
              <a:ext uri="{FF2B5EF4-FFF2-40B4-BE49-F238E27FC236}">
                <a16:creationId xmlns="" xmlns:a16="http://schemas.microsoft.com/office/drawing/2014/main" id="{26A25D8E-37D2-43E3-A632-4732913CF39D}"/>
              </a:ext>
            </a:extLst>
          </p:cNvPr>
          <p:cNvSpPr/>
          <p:nvPr/>
        </p:nvSpPr>
        <p:spPr>
          <a:xfrm rot="1613389">
            <a:off x="4255593" y="3852207"/>
            <a:ext cx="218364" cy="235729"/>
          </a:xfrm>
          <a:prstGeom prst="arc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уга 18">
            <a:extLst>
              <a:ext uri="{FF2B5EF4-FFF2-40B4-BE49-F238E27FC236}">
                <a16:creationId xmlns="" xmlns:a16="http://schemas.microsoft.com/office/drawing/2014/main" id="{B8C91312-3F54-4D3B-B9FD-662B9DFE8F84}"/>
              </a:ext>
            </a:extLst>
          </p:cNvPr>
          <p:cNvSpPr/>
          <p:nvPr/>
        </p:nvSpPr>
        <p:spPr>
          <a:xfrm rot="18028560">
            <a:off x="5010606" y="4561802"/>
            <a:ext cx="218364" cy="235729"/>
          </a:xfrm>
          <a:prstGeom prst="arc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1BD4DD9A-D82B-42B2-95C0-4CC06036F85E}"/>
              </a:ext>
            </a:extLst>
          </p:cNvPr>
          <p:cNvSpPr txBox="1"/>
          <p:nvPr/>
        </p:nvSpPr>
        <p:spPr>
          <a:xfrm>
            <a:off x="3855383" y="4255563"/>
            <a:ext cx="642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FFBC3EB-D37B-481E-89AC-8B3025993FE8}"/>
              </a:ext>
            </a:extLst>
          </p:cNvPr>
          <p:cNvSpPr txBox="1"/>
          <p:nvPr/>
        </p:nvSpPr>
        <p:spPr>
          <a:xfrm>
            <a:off x="4323607" y="4562424"/>
            <a:ext cx="533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87B8AE9-4F65-49AE-BDCA-E2DC05598859}"/>
              </a:ext>
            </a:extLst>
          </p:cNvPr>
          <p:cNvSpPr txBox="1"/>
          <p:nvPr/>
        </p:nvSpPr>
        <p:spPr>
          <a:xfrm>
            <a:off x="4867585" y="4072186"/>
            <a:ext cx="341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3D41E79-E34A-43BF-9E77-A43CE3045BB5}"/>
              </a:ext>
            </a:extLst>
          </p:cNvPr>
          <p:cNvSpPr txBox="1"/>
          <p:nvPr/>
        </p:nvSpPr>
        <p:spPr>
          <a:xfrm>
            <a:off x="4436230" y="3647929"/>
            <a:ext cx="341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313A75F9-2CC6-4FB3-B0BF-6433E2F8B1E4}"/>
              </a:ext>
            </a:extLst>
          </p:cNvPr>
          <p:cNvSpPr txBox="1"/>
          <p:nvPr/>
        </p:nvSpPr>
        <p:spPr>
          <a:xfrm>
            <a:off x="6855379" y="3244803"/>
            <a:ext cx="111761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585960F5-00D2-443A-BC48-AAD01329C8B1}"/>
              </a:ext>
            </a:extLst>
          </p:cNvPr>
          <p:cNvSpPr txBox="1"/>
          <p:nvPr/>
        </p:nvSpPr>
        <p:spPr>
          <a:xfrm>
            <a:off x="-41177" y="31690"/>
            <a:ext cx="9143999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Поворот кристалла на угол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приводит к повороту волнового вектора отраженной волны. 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Какова величина этого угла?</a:t>
            </a:r>
          </a:p>
        </p:txBody>
      </p:sp>
    </p:spTree>
    <p:extLst>
      <p:ext uri="{BB962C8B-B14F-4D97-AF65-F5344CB8AC3E}">
        <p14:creationId xmlns:p14="http://schemas.microsoft.com/office/powerpoint/2010/main" val="292714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6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8292A830-3178-49C2-AABC-CBAE0B87642F}"/>
              </a:ext>
            </a:extLst>
          </p:cNvPr>
          <p:cNvSpPr txBox="1"/>
          <p:nvPr/>
        </p:nvSpPr>
        <p:spPr>
          <a:xfrm>
            <a:off x="6517740" y="1850378"/>
            <a:ext cx="12458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ru-RU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ru-RU" sz="24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8C574C81-57E7-4344-9C5F-C3CDBB205C0E}"/>
              </a:ext>
            </a:extLst>
          </p:cNvPr>
          <p:cNvSpPr txBox="1"/>
          <p:nvPr/>
        </p:nvSpPr>
        <p:spPr>
          <a:xfrm>
            <a:off x="5747433" y="3365938"/>
            <a:ext cx="332655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ru-RU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ru-RU" sz="24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2(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)-2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A941685D-6662-4CDE-BBA7-566E311E3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1747"/>
            <a:ext cx="5410200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17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29C7C9D8-566E-4FA5-AF78-DF1A9B0A2F31}"/>
              </a:ext>
            </a:extLst>
          </p:cNvPr>
          <p:cNvSpPr/>
          <p:nvPr/>
        </p:nvSpPr>
        <p:spPr>
          <a:xfrm>
            <a:off x="0" y="980728"/>
            <a:ext cx="9144000" cy="45243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 связь поворота кристалла на угол ±Δ</a:t>
            </a:r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одновременный поворот детектора на угол ±2</a:t>
            </a:r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позволяет сканировать дифракционный рефлекс (узел обратной решетки) приблизительно вдоль вектора обратной решетки для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исследуемой системы отражающих плоскостей (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hkl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119806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3153</TotalTime>
  <Words>3455</Words>
  <Application>Microsoft Office PowerPoint</Application>
  <PresentationFormat>Экран (4:3)</PresentationFormat>
  <Paragraphs>326</Paragraphs>
  <Slides>96</Slides>
  <Notes>33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96</vt:i4>
      </vt:variant>
    </vt:vector>
  </HeadingPairs>
  <TitlesOfParts>
    <vt:vector size="99" baseType="lpstr">
      <vt:lpstr>Оформление по умолчанию</vt:lpstr>
      <vt:lpstr>Equation</vt:lpstr>
      <vt:lpstr>Image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ISSP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E.Suvorov</dc:creator>
  <cp:lastModifiedBy>Suvorov</cp:lastModifiedBy>
  <cp:revision>422</cp:revision>
  <dcterms:created xsi:type="dcterms:W3CDTF">2009-02-21T10:28:26Z</dcterms:created>
  <dcterms:modified xsi:type="dcterms:W3CDTF">2024-03-20T09:24:23Z</dcterms:modified>
</cp:coreProperties>
</file>